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8"/>
  </p:notesMasterIdLst>
  <p:handoutMasterIdLst>
    <p:handoutMasterId r:id="rId19"/>
  </p:handoutMasterIdLst>
  <p:sldIdLst>
    <p:sldId id="256" r:id="rId5"/>
    <p:sldId id="277" r:id="rId6"/>
    <p:sldId id="294" r:id="rId7"/>
    <p:sldId id="295" r:id="rId8"/>
    <p:sldId id="303" r:id="rId9"/>
    <p:sldId id="296" r:id="rId10"/>
    <p:sldId id="297" r:id="rId11"/>
    <p:sldId id="298" r:id="rId12"/>
    <p:sldId id="299" r:id="rId13"/>
    <p:sldId id="301" r:id="rId14"/>
    <p:sldId id="300" r:id="rId15"/>
    <p:sldId id="302" r:id="rId16"/>
    <p:sldId id="30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806569-5280-CF45-BE07-7B074EE7BC6D}">
          <p14:sldIdLst>
            <p14:sldId id="256"/>
            <p14:sldId id="277"/>
            <p14:sldId id="294"/>
            <p14:sldId id="295"/>
            <p14:sldId id="303"/>
            <p14:sldId id="296"/>
            <p14:sldId id="297"/>
            <p14:sldId id="298"/>
            <p14:sldId id="299"/>
            <p14:sldId id="301"/>
            <p14:sldId id="300"/>
            <p14:sldId id="302"/>
            <p14:sldId id="304"/>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5846"/>
  </p:normalViewPr>
  <p:slideViewPr>
    <p:cSldViewPr snapToGrid="0">
      <p:cViewPr varScale="1">
        <p:scale>
          <a:sx n="86" d="100"/>
          <a:sy n="86" d="100"/>
        </p:scale>
        <p:origin x="216" y="76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5/5/22</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Churn (loss of customers to competition) is a problem for telecom companies because it is more expensive to acquire a new customer than to keep your existing one from leaving</a:t>
            </a:r>
          </a:p>
          <a:p>
            <a:r>
              <a:rPr lang="en-US" sz="1200" b="0" i="0" u="none" strike="noStrike" kern="1200" dirty="0">
                <a:solidFill>
                  <a:schemeClr val="tx1"/>
                </a:solidFill>
                <a:effectLst/>
                <a:latin typeface="+mn-lt"/>
                <a:ea typeface="+mn-ea"/>
                <a:cs typeface="+mn-cs"/>
              </a:rPr>
              <a:t>he company tries to identify in advance customers who are likely to churn. The company then targets those customers with special programs or incentives. This approach can bring in huge loss for a company, if churn predictions are inaccurate, because then firms are wasting incentive money on customers who would have stayed anyway. </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249070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from the neural network were as follows:</a:t>
            </a:r>
          </a:p>
          <a:p>
            <a:r>
              <a:rPr lang="en-US" dirty="0"/>
              <a:t>It had a high accuracy of 94.3% and an AUC of 0.844.It also has an F1 score of 77.9% Based on these results, we can finally compare all the three models.</a:t>
            </a:r>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785261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comparing the three models based on Accuracy and AUC of the model, we can see that logistic regression performs the worst among the three.</a:t>
            </a:r>
          </a:p>
          <a:p>
            <a:r>
              <a:rPr lang="en-US" dirty="0"/>
              <a:t>Among the other two, random forest performs marginally better than neural network but the difference is very small.  Both have high accuracy approximately equal to 95% and an area under the ROC curve of 0.86 and 0.84 respectively.</a:t>
            </a:r>
          </a:p>
          <a:p>
            <a:r>
              <a:rPr lang="en-US" dirty="0"/>
              <a:t>Further when we look at the F1 score, random forest performs better than neural network significantly.</a:t>
            </a:r>
          </a:p>
          <a:p>
            <a:endParaRPr lang="en-US" dirty="0"/>
          </a:p>
          <a:p>
            <a:r>
              <a:rPr lang="en-US" dirty="0"/>
              <a:t>Further, since I got this dataset from </a:t>
            </a:r>
            <a:r>
              <a:rPr lang="en-US" dirty="0" err="1"/>
              <a:t>Kaggle.com</a:t>
            </a:r>
            <a:r>
              <a:rPr lang="en-US" dirty="0"/>
              <a:t> and it was openly available. Some people have previously worked on it and achieved an accuracy of 93% using random forest model. </a:t>
            </a:r>
          </a:p>
          <a:p>
            <a:endParaRPr lang="en-US" dirty="0"/>
          </a:p>
          <a:p>
            <a:r>
              <a:rPr lang="en-US" dirty="0"/>
              <a:t>Therefore, I would recommend using the random forest to predict whether customers will churn or not based on their activity data. The company can target those customers with specialized programs to  keep them.</a:t>
            </a:r>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3516599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423503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is a short description of the dataset. The dataset consists of  2666 observations of 20 variables. </a:t>
            </a:r>
          </a:p>
          <a:p>
            <a:r>
              <a:rPr lang="en-US" dirty="0"/>
              <a:t>Of those 20, 4 including the target variable are categorical and 16 are numerical. </a:t>
            </a:r>
          </a:p>
          <a:p>
            <a:r>
              <a:rPr lang="en-US" dirty="0"/>
              <a:t>The target variable in this dataset is Churn, which is has 2 levels True and False signifying if a customer will leave the telecom network or not respectively.</a:t>
            </a:r>
          </a:p>
          <a:p>
            <a:r>
              <a:rPr lang="en-US" dirty="0"/>
              <a:t>From the outset, I have dropped the column with state names. It tells us the state where the account is based and I felt that information was being reflected in the Area code of the account column with the name Area Code. So it did not make sense to have 2 attributes conveying the same information. </a:t>
            </a: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486244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I explored the data and tried to find salient pattern using exploratory data analysis. I found that:</a:t>
            </a:r>
          </a:p>
          <a:p>
            <a:pPr marL="228600" indent="-228600">
              <a:buAutoNum type="arabicPeriod"/>
            </a:pPr>
            <a:r>
              <a:rPr lang="en-US" dirty="0"/>
              <a:t>The plots on the top tell us about the structure of the train and test data. Both of them contain no missing values which is a relief and as mentioned have 16 numerical columns and 4 categorical columns.</a:t>
            </a:r>
          </a:p>
          <a:p>
            <a:pPr marL="228600" indent="-228600">
              <a:buAutoNum type="arabicPeriod"/>
            </a:pPr>
            <a:r>
              <a:rPr lang="en-US" dirty="0"/>
              <a:t>Further, I tried to find the correlation between the numerical variables present in the dataset. Upon inspection, These were Total day charge/Total day minutes. Total night charge/total night minutes. Total evening charge/total evening minutes. Total international charge/total </a:t>
            </a:r>
            <a:r>
              <a:rPr lang="en-US" dirty="0" err="1"/>
              <a:t>intl</a:t>
            </a:r>
            <a:r>
              <a:rPr lang="en-US" dirty="0"/>
              <a:t> minutes. It is sensible that these pairs of attributes are correlated among themselves because money charged to a person would be proportional to the total minutes that they have use the network for.  It did not make sense to keep these correlated variables in the dataset. So I dropped the columns for all the charges and kept information about the total minutes in the training set. I found that 4 pairs of attributes were strongly positively correlated to each other. </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883303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I plotted  the frequency distribution for all numerical variables in the dataset.  And I found that most of the attributes followed a normal distribution.</a:t>
            </a:r>
          </a:p>
          <a:p>
            <a:endParaRPr lang="en-US" dirty="0"/>
          </a:p>
          <a:p>
            <a:r>
              <a:rPr lang="en-US" dirty="0"/>
              <a:t>Lastly, I tried to find that distribution of the target variable churn.</a:t>
            </a:r>
          </a:p>
          <a:p>
            <a:r>
              <a:rPr lang="en-US" dirty="0"/>
              <a:t>Found that the majority of the cases were for people who did not churn. There were 2278 cases for people who did not churn whereas there were only 388 observations for people who left the network for their competition. The ratio was consistent throughout the train and the test set  at approx. 0.170 for true to false observations. </a:t>
            </a:r>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1503928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having explored and processed the data, I implemented the first of my 3 classification models: The logistic regression</a:t>
            </a:r>
          </a:p>
          <a:p>
            <a:endParaRPr lang="en-US" dirty="0"/>
          </a:p>
          <a:p>
            <a:r>
              <a:rPr lang="en-US" dirty="0"/>
              <a:t>I will briefly take you through the algorithm:</a:t>
            </a:r>
          </a:p>
          <a:p>
            <a:r>
              <a:rPr lang="en-US" dirty="0"/>
              <a:t>1.We start off with the training and testing set</a:t>
            </a:r>
          </a:p>
          <a:p>
            <a:r>
              <a:rPr lang="en-US" dirty="0"/>
              <a:t>2. We compute the optimal regression coefficients with the training data</a:t>
            </a:r>
          </a:p>
          <a:p>
            <a:r>
              <a:rPr lang="en-US" dirty="0"/>
              <a:t>3. Then using the sigmoid/logit function, we find the relationship between the probabilities and the regression output</a:t>
            </a:r>
          </a:p>
          <a:p>
            <a:r>
              <a:rPr lang="en-US" dirty="0"/>
              <a:t>4. Finally, we interpret those output in the context of out dataset and evaluate our model.</a:t>
            </a:r>
          </a:p>
          <a:p>
            <a:endParaRPr lang="en-US" dirty="0"/>
          </a:p>
          <a:p>
            <a:r>
              <a:rPr lang="en-US" dirty="0"/>
              <a:t>For my implementation, I found the result summary as shown on the screenshot on the right. We can see that not all variables are significant. </a:t>
            </a:r>
          </a:p>
          <a:p>
            <a:r>
              <a:rPr lang="en-US" dirty="0"/>
              <a:t>Further, we desire a small residual deviance as compared to the null deviance. But we can see that the difference between residual and null deviance is not that high. </a:t>
            </a:r>
          </a:p>
          <a:p>
            <a:r>
              <a:rPr lang="en-US" dirty="0"/>
              <a:t>Further, the model has a relatively high AIC value of 1760.6</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2191207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evaluate the model on the testing set, I evaluated the confusion table and then the ROC curve for logistic regression model. </a:t>
            </a:r>
          </a:p>
          <a:p>
            <a:r>
              <a:rPr lang="en-US" dirty="0"/>
              <a:t>The model had an accuracy of 85% which is good but it had a ROC curve which does not have the ideal shape. Further, its AUC is low at  0.572. It also has a low F1 score of 25.7%.</a:t>
            </a:r>
          </a:p>
          <a:p>
            <a:endParaRPr lang="en-US" dirty="0"/>
          </a:p>
          <a:p>
            <a:r>
              <a:rPr lang="en-US" dirty="0"/>
              <a:t>Due to the low AUC and problems with the deviance values, I implemented a random forest on the same dataset.</a:t>
            </a:r>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422838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briefly explain the algorithm for a random forest model before interpreting the results:</a:t>
            </a:r>
          </a:p>
          <a:p>
            <a:endParaRPr lang="en-US" dirty="0"/>
          </a:p>
          <a:p>
            <a:r>
              <a:rPr lang="en-US" dirty="0"/>
              <a:t>The steps are:</a:t>
            </a:r>
          </a:p>
          <a:p>
            <a:pPr marL="228600" indent="-228600">
              <a:buAutoNum type="arabicPeriod"/>
            </a:pPr>
            <a:r>
              <a:rPr lang="en-US" dirty="0"/>
              <a:t>We start with the complete dataset</a:t>
            </a:r>
          </a:p>
          <a:p>
            <a:pPr marL="228600" indent="-228600">
              <a:buAutoNum type="arabicPeriod"/>
            </a:pPr>
            <a:r>
              <a:rPr lang="en-US" dirty="0"/>
              <a:t>Then instead of using the train set to start building our tree, we will use a boosted dataset, which is obtained by randomly selecting observations from the train set with replacement. For each tree in our forest, we will chose a unique boosted dataset and start building our tree.</a:t>
            </a:r>
          </a:p>
          <a:p>
            <a:pPr marL="228600" indent="-228600">
              <a:buAutoNum type="arabicPeriod"/>
            </a:pPr>
            <a:r>
              <a:rPr lang="en-US" dirty="0"/>
              <a:t>Now at each split, we have a choice of variables to choose from. We will randomly select a subset of variables to choose from and constrain ourselves to that subset at each split.</a:t>
            </a:r>
          </a:p>
          <a:p>
            <a:pPr marL="228600" indent="-228600">
              <a:buAutoNum type="arabicPeriod"/>
            </a:pPr>
            <a:r>
              <a:rPr lang="en-US" dirty="0"/>
              <a:t>To find the best split, we will compute the Gini index for each possible split and choose the one with the smallest Gini index.</a:t>
            </a:r>
          </a:p>
          <a:p>
            <a:pPr marL="228600" indent="-228600">
              <a:buAutoNum type="arabicPeriod"/>
            </a:pPr>
            <a:r>
              <a:rPr lang="en-US" dirty="0"/>
              <a:t>Finally, on our forest, we will make predictions based on the output from the majority of the trees for a classification problem.</a:t>
            </a:r>
          </a:p>
          <a:p>
            <a:pPr marL="0" indent="0">
              <a:buNone/>
            </a:pPr>
            <a:endParaRPr lang="en-US" dirty="0"/>
          </a:p>
          <a:p>
            <a:pPr marL="0" indent="0">
              <a:buNone/>
            </a:pPr>
            <a:r>
              <a:rPr lang="en-US" dirty="0"/>
              <a:t>On the left is a variable importance plot, in decreasing order of importance in making predictions on churn of customer. The most important variable is the total call minutes in a day and the least is the length of the account of the customer with the company.</a:t>
            </a:r>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395644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performed a random forest, we can see that it performs significantly better than logistic regression for this dataset. </a:t>
            </a:r>
          </a:p>
          <a:p>
            <a:r>
              <a:rPr lang="en-US" dirty="0"/>
              <a:t>It has a high accuracy at 95.6% and an Area under curve of  0.868.It also has an F1 score of 83.04. On both the comparison metrics, random forest performs better. </a:t>
            </a:r>
          </a:p>
          <a:p>
            <a:endParaRPr lang="en-US" dirty="0"/>
          </a:p>
          <a:p>
            <a:r>
              <a:rPr lang="en-US" dirty="0"/>
              <a:t>Having achieved a high accuracy, I tried to better it by implementing a neural network on this dataset.</a:t>
            </a:r>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4062059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flowchart on the screen tells us the neural network algorithm. </a:t>
            </a:r>
          </a:p>
          <a:p>
            <a:r>
              <a:rPr lang="en-US" dirty="0"/>
              <a:t>It involved randomly initializing weights and biases in the network and then getting an output based on those parameters and the chosen activation function. </a:t>
            </a:r>
          </a:p>
          <a:p>
            <a:r>
              <a:rPr lang="en-US" dirty="0"/>
              <a:t>Having the output as a function of all the parameters in the network, we implement gradient descent to find the optimal value of correction and find the learning rate for those parameters. Finally, using backpropagation, we go back and update these weights and biases until we get an output that does not change beyond a point. The function to minimize in this case is the Cross Entropy in the network for classification problems.</a:t>
            </a:r>
          </a:p>
          <a:p>
            <a:endParaRPr lang="en-US" dirty="0"/>
          </a:p>
          <a:p>
            <a:r>
              <a:rPr lang="en-US" dirty="0"/>
              <a:t>The achieved network is as follows with 1 hidden layer and 4 nodes.</a:t>
            </a:r>
          </a:p>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2826010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www.researchgate.net/figure/Algorithmic-flow-chart-of-Logistic-Regression-Lei-et-al-2016-42-Support-vector_fig3_343472002"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medium.com/analytics-vidhya/accuracy-vs-f1-score-6258237beca2" TargetMode="External"/><Relationship Id="rId5" Type="http://schemas.openxmlformats.org/officeDocument/2006/relationships/hyperlink" Target="https://www.kaggle.com/datasets/mnassrib/telecom-churn-datasets" TargetMode="External"/><Relationship Id="rId4" Type="http://schemas.openxmlformats.org/officeDocument/2006/relationships/hyperlink" Target="https://www.crowdanalytix.com/contests/why-customer-chur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mnassrib/telecom-churn-datase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t>Analysis of customer churn data</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89"/>
            <a:ext cx="4941770" cy="1122202"/>
          </a:xfrm>
        </p:spPr>
        <p:txBody>
          <a:bodyPr>
            <a:normAutofit/>
          </a:bodyPr>
          <a:lstStyle/>
          <a:p>
            <a:r>
              <a:rPr lang="en-US" dirty="0"/>
              <a:t>Pranav Vinod</a:t>
            </a:r>
          </a:p>
          <a:p>
            <a:r>
              <a:rPr lang="en-US" dirty="0"/>
              <a:t>MTH 522 – Advanced Mathematical Statistics</a:t>
            </a:r>
          </a:p>
          <a:p>
            <a:r>
              <a:rPr lang="en-US" dirty="0"/>
              <a:t>University of Massachusetts</a:t>
            </a:r>
            <a:r>
              <a:rPr lang="en-US"/>
              <a:t>, Dartmouth</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AC33-E4D9-6844-8BF7-E16E2DC9886C}"/>
              </a:ext>
            </a:extLst>
          </p:cNvPr>
          <p:cNvSpPr>
            <a:spLocks noGrp="1"/>
          </p:cNvSpPr>
          <p:nvPr>
            <p:ph type="title"/>
          </p:nvPr>
        </p:nvSpPr>
        <p:spPr/>
        <p:txBody>
          <a:bodyPr/>
          <a:lstStyle/>
          <a:p>
            <a:r>
              <a:rPr lang="en-US" dirty="0"/>
              <a:t>Neural Network</a:t>
            </a:r>
          </a:p>
        </p:txBody>
      </p:sp>
      <p:sp>
        <p:nvSpPr>
          <p:cNvPr id="3" name="Text Placeholder 2">
            <a:extLst>
              <a:ext uri="{FF2B5EF4-FFF2-40B4-BE49-F238E27FC236}">
                <a16:creationId xmlns:a16="http://schemas.microsoft.com/office/drawing/2014/main" id="{CB909E96-8E78-7941-812E-9B4859E13DD7}"/>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C0267620-F55E-0F44-B69B-2FD21D9F0390}"/>
              </a:ext>
            </a:extLst>
          </p:cNvPr>
          <p:cNvSpPr>
            <a:spLocks noGrp="1"/>
          </p:cNvSpPr>
          <p:nvPr>
            <p:ph type="body" sz="quarter" idx="3"/>
          </p:nvPr>
        </p:nvSpPr>
        <p:spPr/>
        <p:txBody>
          <a:bodyPr/>
          <a:lstStyle/>
          <a:p>
            <a:endParaRPr lang="en-US" dirty="0"/>
          </a:p>
        </p:txBody>
      </p:sp>
      <p:pic>
        <p:nvPicPr>
          <p:cNvPr id="17" name="Content Placeholder 16" descr="Diagram&#10;&#10;Description automatically generated">
            <a:extLst>
              <a:ext uri="{FF2B5EF4-FFF2-40B4-BE49-F238E27FC236}">
                <a16:creationId xmlns:a16="http://schemas.microsoft.com/office/drawing/2014/main" id="{6F53FA7B-F091-F844-A0B3-A59D5AD00F1B}"/>
              </a:ext>
            </a:extLst>
          </p:cNvPr>
          <p:cNvPicPr>
            <a:picLocks noGrp="1" noChangeAspect="1"/>
          </p:cNvPicPr>
          <p:nvPr>
            <p:ph sz="quarter" idx="4"/>
          </p:nvPr>
        </p:nvPicPr>
        <p:blipFill>
          <a:blip r:embed="rId3"/>
          <a:stretch>
            <a:fillRect/>
          </a:stretch>
        </p:blipFill>
        <p:spPr>
          <a:xfrm>
            <a:off x="5908376" y="2138934"/>
            <a:ext cx="6153576" cy="3614735"/>
          </a:xfrm>
        </p:spPr>
      </p:pic>
      <p:sp>
        <p:nvSpPr>
          <p:cNvPr id="7" name="Date Placeholder 6">
            <a:extLst>
              <a:ext uri="{FF2B5EF4-FFF2-40B4-BE49-F238E27FC236}">
                <a16:creationId xmlns:a16="http://schemas.microsoft.com/office/drawing/2014/main" id="{E3C818EB-2CB9-E842-AAC6-7BEA545C7E30}"/>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3D99621-8E68-9E4A-A43D-5CC5985FEC3C}"/>
              </a:ext>
            </a:extLst>
          </p:cNvPr>
          <p:cNvSpPr>
            <a:spLocks noGrp="1"/>
          </p:cNvSpPr>
          <p:nvPr>
            <p:ph type="ftr" sz="quarter" idx="11"/>
          </p:nvPr>
        </p:nvSpPr>
        <p:spPr/>
        <p:txBody>
          <a:bodyPr/>
          <a:lstStyle/>
          <a:p>
            <a:r>
              <a:rPr lang="en-US"/>
              <a:t>Pitch Deck</a:t>
            </a:r>
            <a:endParaRPr lang="en-US" dirty="0"/>
          </a:p>
        </p:txBody>
      </p:sp>
      <p:sp>
        <p:nvSpPr>
          <p:cNvPr id="9" name="Slide Number Placeholder 8">
            <a:extLst>
              <a:ext uri="{FF2B5EF4-FFF2-40B4-BE49-F238E27FC236}">
                <a16:creationId xmlns:a16="http://schemas.microsoft.com/office/drawing/2014/main" id="{41070B44-2FA2-634A-AE15-9E6F40F1728D}"/>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15" name="Content Placeholder 14" descr="A picture containing diagram&#10;&#10;Description automatically generated">
            <a:extLst>
              <a:ext uri="{FF2B5EF4-FFF2-40B4-BE49-F238E27FC236}">
                <a16:creationId xmlns:a16="http://schemas.microsoft.com/office/drawing/2014/main" id="{385B5CD9-C0DD-1C41-9155-277FC3CABB66}"/>
              </a:ext>
            </a:extLst>
          </p:cNvPr>
          <p:cNvPicPr>
            <a:picLocks noGrp="1" noChangeAspect="1"/>
          </p:cNvPicPr>
          <p:nvPr>
            <p:ph sz="half" idx="2"/>
          </p:nvPr>
        </p:nvPicPr>
        <p:blipFill>
          <a:blip r:embed="rId4"/>
          <a:stretch>
            <a:fillRect/>
          </a:stretch>
        </p:blipFill>
        <p:spPr>
          <a:xfrm>
            <a:off x="1864426" y="1780320"/>
            <a:ext cx="3544765" cy="4576030"/>
          </a:xfrm>
        </p:spPr>
      </p:pic>
    </p:spTree>
    <p:extLst>
      <p:ext uri="{BB962C8B-B14F-4D97-AF65-F5344CB8AC3E}">
        <p14:creationId xmlns:p14="http://schemas.microsoft.com/office/powerpoint/2010/main" val="400376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DC7A-A9A1-294F-924E-1B74161D9FA6}"/>
              </a:ext>
            </a:extLst>
          </p:cNvPr>
          <p:cNvSpPr>
            <a:spLocks noGrp="1"/>
          </p:cNvSpPr>
          <p:nvPr>
            <p:ph type="title"/>
          </p:nvPr>
        </p:nvSpPr>
        <p:spPr/>
        <p:txBody>
          <a:bodyPr/>
          <a:lstStyle/>
          <a:p>
            <a:r>
              <a:rPr lang="en-US" dirty="0"/>
              <a:t>Results from Neural Network</a:t>
            </a:r>
          </a:p>
        </p:txBody>
      </p:sp>
      <p:sp>
        <p:nvSpPr>
          <p:cNvPr id="3" name="Text Placeholder 2">
            <a:extLst>
              <a:ext uri="{FF2B5EF4-FFF2-40B4-BE49-F238E27FC236}">
                <a16:creationId xmlns:a16="http://schemas.microsoft.com/office/drawing/2014/main" id="{57C29653-C350-9542-8384-AACBD8EA4EA5}"/>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D30CDAE1-5D93-5C4E-957D-04292BC91A57}"/>
              </a:ext>
            </a:extLst>
          </p:cNvPr>
          <p:cNvSpPr>
            <a:spLocks noGrp="1"/>
          </p:cNvSpPr>
          <p:nvPr>
            <p:ph type="body" sz="quarter" idx="3"/>
          </p:nvPr>
        </p:nvSpPr>
        <p:spPr/>
        <p:txBody>
          <a:bodyPr/>
          <a:lstStyle/>
          <a:p>
            <a:endParaRPr lang="en-US"/>
          </a:p>
        </p:txBody>
      </p:sp>
      <p:pic>
        <p:nvPicPr>
          <p:cNvPr id="13" name="Content Placeholder 12" descr="Chart, line chart&#10;&#10;Description automatically generated">
            <a:extLst>
              <a:ext uri="{FF2B5EF4-FFF2-40B4-BE49-F238E27FC236}">
                <a16:creationId xmlns:a16="http://schemas.microsoft.com/office/drawing/2014/main" id="{541464CB-7EAD-0540-B35E-DC9E6BA230C0}"/>
              </a:ext>
            </a:extLst>
          </p:cNvPr>
          <p:cNvPicPr>
            <a:picLocks noGrp="1" noChangeAspect="1"/>
          </p:cNvPicPr>
          <p:nvPr>
            <p:ph sz="quarter" idx="4"/>
          </p:nvPr>
        </p:nvPicPr>
        <p:blipFill>
          <a:blip r:embed="rId3"/>
          <a:stretch>
            <a:fillRect/>
          </a:stretch>
        </p:blipFill>
        <p:spPr>
          <a:xfrm>
            <a:off x="6643431" y="2334229"/>
            <a:ext cx="4710369" cy="3536540"/>
          </a:xfrm>
        </p:spPr>
      </p:pic>
      <p:sp>
        <p:nvSpPr>
          <p:cNvPr id="7" name="Date Placeholder 6">
            <a:extLst>
              <a:ext uri="{FF2B5EF4-FFF2-40B4-BE49-F238E27FC236}">
                <a16:creationId xmlns:a16="http://schemas.microsoft.com/office/drawing/2014/main" id="{A834EC47-967C-9C4C-B6DE-7C95A8CC00FF}"/>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67F5865D-04D3-C648-8D23-3A97F0219F37}"/>
              </a:ext>
            </a:extLst>
          </p:cNvPr>
          <p:cNvSpPr>
            <a:spLocks noGrp="1"/>
          </p:cNvSpPr>
          <p:nvPr>
            <p:ph type="ftr" sz="quarter" idx="11"/>
          </p:nvPr>
        </p:nvSpPr>
        <p:spPr/>
        <p:txBody>
          <a:bodyPr/>
          <a:lstStyle/>
          <a:p>
            <a:r>
              <a:rPr lang="en-US"/>
              <a:t>Pitch Deck</a:t>
            </a:r>
            <a:endParaRPr lang="en-US" dirty="0"/>
          </a:p>
        </p:txBody>
      </p:sp>
      <p:sp>
        <p:nvSpPr>
          <p:cNvPr id="9" name="Slide Number Placeholder 8">
            <a:extLst>
              <a:ext uri="{FF2B5EF4-FFF2-40B4-BE49-F238E27FC236}">
                <a16:creationId xmlns:a16="http://schemas.microsoft.com/office/drawing/2014/main" id="{C1C414F9-2223-9340-A9A9-43C9B7DDDC10}"/>
              </a:ext>
            </a:extLst>
          </p:cNvPr>
          <p:cNvSpPr>
            <a:spLocks noGrp="1"/>
          </p:cNvSpPr>
          <p:nvPr>
            <p:ph type="sldNum" sz="quarter" idx="12"/>
          </p:nvPr>
        </p:nvSpPr>
        <p:spPr/>
        <p:txBody>
          <a:bodyPr/>
          <a:lstStyle/>
          <a:p>
            <a:fld id="{B5CEABB6-07DC-46E8-9B57-56EC44A396E5}" type="slidenum">
              <a:rPr lang="en-US" smtClean="0"/>
              <a:t>11</a:t>
            </a:fld>
            <a:endParaRPr lang="en-US" dirty="0"/>
          </a:p>
        </p:txBody>
      </p:sp>
      <p:pic>
        <p:nvPicPr>
          <p:cNvPr id="15" name="Picture 14" descr="Table&#10;&#10;Description automatically generated">
            <a:extLst>
              <a:ext uri="{FF2B5EF4-FFF2-40B4-BE49-F238E27FC236}">
                <a16:creationId xmlns:a16="http://schemas.microsoft.com/office/drawing/2014/main" id="{8440CEA2-59EB-314B-AE7E-9B90EE56093E}"/>
              </a:ext>
            </a:extLst>
          </p:cNvPr>
          <p:cNvPicPr>
            <a:picLocks noChangeAspect="1"/>
          </p:cNvPicPr>
          <p:nvPr/>
        </p:nvPicPr>
        <p:blipFill>
          <a:blip r:embed="rId4"/>
          <a:stretch>
            <a:fillRect/>
          </a:stretch>
        </p:blipFill>
        <p:spPr>
          <a:xfrm>
            <a:off x="781050" y="1840468"/>
            <a:ext cx="3622138" cy="4711503"/>
          </a:xfrm>
          <a:prstGeom prst="rect">
            <a:avLst/>
          </a:prstGeom>
        </p:spPr>
      </p:pic>
      <p:sp>
        <p:nvSpPr>
          <p:cNvPr id="17" name="Content Placeholder 16">
            <a:extLst>
              <a:ext uri="{FF2B5EF4-FFF2-40B4-BE49-F238E27FC236}">
                <a16:creationId xmlns:a16="http://schemas.microsoft.com/office/drawing/2014/main" id="{39587892-1B9D-8F41-95B3-6C163BB7D90F}"/>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134123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8AE8-F35A-814D-8C8F-6A9E4889A778}"/>
              </a:ext>
            </a:extLst>
          </p:cNvPr>
          <p:cNvSpPr>
            <a:spLocks noGrp="1"/>
          </p:cNvSpPr>
          <p:nvPr>
            <p:ph type="title"/>
          </p:nvPr>
        </p:nvSpPr>
        <p:spPr>
          <a:xfrm>
            <a:off x="838200" y="365125"/>
            <a:ext cx="10515600" cy="1325563"/>
          </a:xfrm>
        </p:spPr>
        <p:txBody>
          <a:bodyPr anchor="ctr">
            <a:normAutofit/>
          </a:bodyPr>
          <a:lstStyle/>
          <a:p>
            <a:r>
              <a:rPr lang="en-US" dirty="0"/>
              <a:t>Comparison b/w models</a:t>
            </a:r>
          </a:p>
        </p:txBody>
      </p:sp>
      <p:sp>
        <p:nvSpPr>
          <p:cNvPr id="7" name="Date Placeholder 6">
            <a:extLst>
              <a:ext uri="{FF2B5EF4-FFF2-40B4-BE49-F238E27FC236}">
                <a16:creationId xmlns:a16="http://schemas.microsoft.com/office/drawing/2014/main" id="{FAA31145-E07B-DA44-A791-3617366D28BA}"/>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8" name="Footer Placeholder 7">
            <a:extLst>
              <a:ext uri="{FF2B5EF4-FFF2-40B4-BE49-F238E27FC236}">
                <a16:creationId xmlns:a16="http://schemas.microsoft.com/office/drawing/2014/main" id="{9179B109-1FAA-2245-A3EE-FE5B0626B15A}"/>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9" name="Slide Number Placeholder 8">
            <a:extLst>
              <a:ext uri="{FF2B5EF4-FFF2-40B4-BE49-F238E27FC236}">
                <a16:creationId xmlns:a16="http://schemas.microsoft.com/office/drawing/2014/main" id="{76D04CFE-CE99-CD43-91C3-C5BDCA3D506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12</a:t>
            </a:fld>
            <a:endParaRPr lang="en-US"/>
          </a:p>
        </p:txBody>
      </p:sp>
      <p:graphicFrame>
        <p:nvGraphicFramePr>
          <p:cNvPr id="10" name="Table 10">
            <a:extLst>
              <a:ext uri="{FF2B5EF4-FFF2-40B4-BE49-F238E27FC236}">
                <a16:creationId xmlns:a16="http://schemas.microsoft.com/office/drawing/2014/main" id="{4CA8B9C6-EB57-C443-A94F-C3C1A6C68FF1}"/>
              </a:ext>
            </a:extLst>
          </p:cNvPr>
          <p:cNvGraphicFramePr>
            <a:graphicFrameLocks noGrp="1"/>
          </p:cNvGraphicFramePr>
          <p:nvPr>
            <p:ph type="dgm" sz="quarter" idx="15"/>
            <p:extLst>
              <p:ext uri="{D42A27DB-BD31-4B8C-83A1-F6EECF244321}">
                <p14:modId xmlns:p14="http://schemas.microsoft.com/office/powerpoint/2010/main" val="565036580"/>
              </p:ext>
            </p:extLst>
          </p:nvPr>
        </p:nvGraphicFramePr>
        <p:xfrm>
          <a:off x="838200" y="2510044"/>
          <a:ext cx="10515602" cy="3798957"/>
        </p:xfrm>
        <a:graphic>
          <a:graphicData uri="http://schemas.openxmlformats.org/drawingml/2006/table">
            <a:tbl>
              <a:tblPr firstRow="1" bandRow="1">
                <a:solidFill>
                  <a:schemeClr val="bg1"/>
                </a:solidFill>
                <a:tableStyleId>{5C22544A-7EE6-4342-B048-85BDC9FD1C3A}</a:tableStyleId>
              </a:tblPr>
              <a:tblGrid>
                <a:gridCol w="2067568">
                  <a:extLst>
                    <a:ext uri="{9D8B030D-6E8A-4147-A177-3AD203B41FA5}">
                      <a16:colId xmlns:a16="http://schemas.microsoft.com/office/drawing/2014/main" val="522412588"/>
                    </a:ext>
                  </a:extLst>
                </a:gridCol>
                <a:gridCol w="2393202">
                  <a:extLst>
                    <a:ext uri="{9D8B030D-6E8A-4147-A177-3AD203B41FA5}">
                      <a16:colId xmlns:a16="http://schemas.microsoft.com/office/drawing/2014/main" val="631684589"/>
                    </a:ext>
                  </a:extLst>
                </a:gridCol>
                <a:gridCol w="3025865">
                  <a:extLst>
                    <a:ext uri="{9D8B030D-6E8A-4147-A177-3AD203B41FA5}">
                      <a16:colId xmlns:a16="http://schemas.microsoft.com/office/drawing/2014/main" val="535300103"/>
                    </a:ext>
                  </a:extLst>
                </a:gridCol>
                <a:gridCol w="3028967">
                  <a:extLst>
                    <a:ext uri="{9D8B030D-6E8A-4147-A177-3AD203B41FA5}">
                      <a16:colId xmlns:a16="http://schemas.microsoft.com/office/drawing/2014/main" val="920065052"/>
                    </a:ext>
                  </a:extLst>
                </a:gridCol>
              </a:tblGrid>
              <a:tr h="1262349">
                <a:tc>
                  <a:txBody>
                    <a:bodyPr/>
                    <a:lstStyle/>
                    <a:p>
                      <a:endParaRPr lang="en-US" sz="2700" b="0" cap="none" spc="0">
                        <a:solidFill>
                          <a:schemeClr val="bg1"/>
                        </a:solidFill>
                      </a:endParaRPr>
                    </a:p>
                  </a:txBody>
                  <a:tcPr marL="232224" marR="178634" marT="178634" marB="178634"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US" sz="2700" b="0" cap="none" spc="0">
                          <a:solidFill>
                            <a:schemeClr val="bg1"/>
                          </a:solidFill>
                        </a:rPr>
                        <a:t>Logistic Regression</a:t>
                      </a:r>
                    </a:p>
                  </a:txBody>
                  <a:tcPr marL="232224" marR="178634" marT="178634" marB="178634"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US" sz="2700" b="0" cap="none" spc="0">
                          <a:solidFill>
                            <a:schemeClr val="bg1"/>
                          </a:solidFill>
                        </a:rPr>
                        <a:t>Random Forest</a:t>
                      </a:r>
                    </a:p>
                  </a:txBody>
                  <a:tcPr marL="232224" marR="178634" marT="178634" marB="178634"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US" sz="2700" b="0" cap="none" spc="0" dirty="0">
                          <a:solidFill>
                            <a:schemeClr val="bg1"/>
                          </a:solidFill>
                        </a:rPr>
                        <a:t>Neural Network</a:t>
                      </a:r>
                    </a:p>
                  </a:txBody>
                  <a:tcPr marL="232224" marR="178634" marT="178634" marB="178634"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728286854"/>
                  </a:ext>
                </a:extLst>
              </a:tr>
              <a:tr h="845536">
                <a:tc>
                  <a:txBody>
                    <a:bodyPr/>
                    <a:lstStyle/>
                    <a:p>
                      <a:r>
                        <a:rPr lang="en-US" sz="2700" cap="none" spc="0">
                          <a:solidFill>
                            <a:schemeClr val="tx1"/>
                          </a:solidFill>
                        </a:rPr>
                        <a:t>Accuracy</a:t>
                      </a:r>
                    </a:p>
                  </a:txBody>
                  <a:tcPr marL="232224" marR="178634" marT="178634" marB="178634">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2700" cap="none" spc="0">
                          <a:solidFill>
                            <a:schemeClr val="tx1"/>
                          </a:solidFill>
                        </a:rPr>
                        <a:t>0.853</a:t>
                      </a:r>
                    </a:p>
                  </a:txBody>
                  <a:tcPr marL="232224" marR="178634" marT="178634" marB="17863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2700" cap="none" spc="0">
                          <a:solidFill>
                            <a:schemeClr val="tx1"/>
                          </a:solidFill>
                        </a:rPr>
                        <a:t>0.956</a:t>
                      </a:r>
                    </a:p>
                  </a:txBody>
                  <a:tcPr marL="232224" marR="178634" marT="178634" marB="17863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2700" cap="none" spc="0">
                          <a:solidFill>
                            <a:schemeClr val="tx1"/>
                          </a:solidFill>
                        </a:rPr>
                        <a:t>0.943</a:t>
                      </a:r>
                    </a:p>
                  </a:txBody>
                  <a:tcPr marL="232224" marR="178634" marT="178634" marB="178634">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831402056"/>
                  </a:ext>
                </a:extLst>
              </a:tr>
              <a:tr h="845536">
                <a:tc>
                  <a:txBody>
                    <a:bodyPr/>
                    <a:lstStyle/>
                    <a:p>
                      <a:r>
                        <a:rPr lang="en-US" sz="2700" cap="none" spc="0" dirty="0">
                          <a:solidFill>
                            <a:schemeClr val="tx1"/>
                          </a:solidFill>
                        </a:rPr>
                        <a:t>AUC</a:t>
                      </a:r>
                    </a:p>
                  </a:txBody>
                  <a:tcPr marL="232224" marR="178634" marT="178634" marB="17863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r>
                        <a:rPr lang="en-US" sz="2700" cap="none" spc="0" dirty="0">
                          <a:solidFill>
                            <a:schemeClr val="tx1"/>
                          </a:solidFill>
                        </a:rPr>
                        <a:t>0.572</a:t>
                      </a:r>
                    </a:p>
                  </a:txBody>
                  <a:tcPr marL="232224" marR="178634" marT="178634" marB="17863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r>
                        <a:rPr lang="en-US" sz="2700" cap="none" spc="0" dirty="0">
                          <a:solidFill>
                            <a:schemeClr val="tx1"/>
                          </a:solidFill>
                        </a:rPr>
                        <a:t>0.868</a:t>
                      </a:r>
                    </a:p>
                  </a:txBody>
                  <a:tcPr marL="232224" marR="178634" marT="178634" marB="17863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a:txBody>
                    <a:bodyPr/>
                    <a:lstStyle/>
                    <a:p>
                      <a:r>
                        <a:rPr lang="en-US" sz="2700" cap="none" spc="0" dirty="0">
                          <a:solidFill>
                            <a:schemeClr val="tx1"/>
                          </a:solidFill>
                        </a:rPr>
                        <a:t>0.844</a:t>
                      </a:r>
                    </a:p>
                  </a:txBody>
                  <a:tcPr marL="232224" marR="178634" marT="178634" marB="178634">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45803269"/>
                  </a:ext>
                </a:extLst>
              </a:tr>
              <a:tr h="845536">
                <a:tc>
                  <a:txBody>
                    <a:bodyPr/>
                    <a:lstStyle/>
                    <a:p>
                      <a:r>
                        <a:rPr lang="en-US" sz="2700" cap="none" spc="0" dirty="0">
                          <a:solidFill>
                            <a:schemeClr val="tx1"/>
                          </a:solidFill>
                        </a:rPr>
                        <a:t>F1 Score</a:t>
                      </a:r>
                    </a:p>
                  </a:txBody>
                  <a:tcPr marL="232224" marR="178634" marT="178634" marB="178634">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2700" cap="none" spc="0" dirty="0">
                          <a:solidFill>
                            <a:schemeClr val="tx1"/>
                          </a:solidFill>
                        </a:rPr>
                        <a:t>0.257</a:t>
                      </a:r>
                    </a:p>
                  </a:txBody>
                  <a:tcPr marL="232224" marR="178634" marT="178634" marB="178634">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2700" cap="none" spc="0" dirty="0">
                          <a:solidFill>
                            <a:schemeClr val="tx1"/>
                          </a:solidFill>
                        </a:rPr>
                        <a:t>0.830</a:t>
                      </a:r>
                    </a:p>
                  </a:txBody>
                  <a:tcPr marL="232224" marR="178634" marT="178634" marB="178634">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2700" cap="none" spc="0" dirty="0">
                          <a:solidFill>
                            <a:schemeClr val="tx1"/>
                          </a:solidFill>
                        </a:rPr>
                        <a:t>0.779</a:t>
                      </a:r>
                    </a:p>
                  </a:txBody>
                  <a:tcPr marL="232224" marR="178634" marT="178634" marB="178634">
                    <a:lnL w="6350" cap="flat" cmpd="sng" algn="ctr">
                      <a:solidFill>
                        <a:schemeClr val="tx1">
                          <a:lumMod val="50000"/>
                          <a:lumOff val="50000"/>
                        </a:schemeClr>
                      </a:solidFill>
                      <a:prstDash val="solid"/>
                      <a:round/>
                      <a:headEnd type="none" w="med" len="med"/>
                      <a:tailEnd type="none" w="med" len="me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51208245"/>
                  </a:ext>
                </a:extLst>
              </a:tr>
            </a:tbl>
          </a:graphicData>
        </a:graphic>
      </p:graphicFrame>
    </p:spTree>
    <p:extLst>
      <p:ext uri="{BB962C8B-B14F-4D97-AF65-F5344CB8AC3E}">
        <p14:creationId xmlns:p14="http://schemas.microsoft.com/office/powerpoint/2010/main" val="39982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08638-7A5F-2343-9DBF-EC670E297D17}"/>
              </a:ext>
            </a:extLst>
          </p:cNvPr>
          <p:cNvSpPr>
            <a:spLocks noGrp="1"/>
          </p:cNvSpPr>
          <p:nvPr>
            <p:ph type="title"/>
          </p:nvPr>
        </p:nvSpPr>
        <p:spPr/>
        <p:txBody>
          <a:bodyPr/>
          <a:lstStyle/>
          <a:p>
            <a:r>
              <a:rPr lang="en-US" dirty="0"/>
              <a:t>References</a:t>
            </a:r>
          </a:p>
        </p:txBody>
      </p:sp>
      <p:sp>
        <p:nvSpPr>
          <p:cNvPr id="4" name="Date Placeholder 3">
            <a:extLst>
              <a:ext uri="{FF2B5EF4-FFF2-40B4-BE49-F238E27FC236}">
                <a16:creationId xmlns:a16="http://schemas.microsoft.com/office/drawing/2014/main" id="{EDC66A7F-E684-844B-9929-AD75AEA087B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A0367DB-F785-3D43-B108-F80AFD934580}"/>
              </a:ext>
            </a:extLst>
          </p:cNvPr>
          <p:cNvSpPr>
            <a:spLocks noGrp="1"/>
          </p:cNvSpPr>
          <p:nvPr>
            <p:ph type="ftr" sz="quarter" idx="11"/>
          </p:nvPr>
        </p:nvSpPr>
        <p:spPr/>
        <p:txBody>
          <a:bodyPr/>
          <a:lstStyle/>
          <a:p>
            <a:r>
              <a:rPr lang="en-US"/>
              <a:t>Pitch Deck</a:t>
            </a:r>
            <a:endParaRPr lang="en-US" dirty="0"/>
          </a:p>
        </p:txBody>
      </p:sp>
      <p:sp>
        <p:nvSpPr>
          <p:cNvPr id="6" name="Slide Number Placeholder 5">
            <a:extLst>
              <a:ext uri="{FF2B5EF4-FFF2-40B4-BE49-F238E27FC236}">
                <a16:creationId xmlns:a16="http://schemas.microsoft.com/office/drawing/2014/main" id="{F8CE19C8-CBAF-D645-908F-65F32347FE0F}"/>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7" name="TextBox 6">
            <a:extLst>
              <a:ext uri="{FF2B5EF4-FFF2-40B4-BE49-F238E27FC236}">
                <a16:creationId xmlns:a16="http://schemas.microsoft.com/office/drawing/2014/main" id="{1EE278BD-3AEB-A442-9D3F-25E532AB09AA}"/>
              </a:ext>
            </a:extLst>
          </p:cNvPr>
          <p:cNvSpPr txBox="1"/>
          <p:nvPr/>
        </p:nvSpPr>
        <p:spPr>
          <a:xfrm>
            <a:off x="1336431" y="2321169"/>
            <a:ext cx="5964701" cy="4862870"/>
          </a:xfrm>
          <a:prstGeom prst="rect">
            <a:avLst/>
          </a:prstGeom>
          <a:noFill/>
        </p:spPr>
        <p:txBody>
          <a:bodyPr wrap="square" rtlCol="0">
            <a:spAutoFit/>
          </a:bodyPr>
          <a:lstStyle/>
          <a:p>
            <a:pPr marL="342900" indent="-342900">
              <a:buFont typeface="+mj-lt"/>
              <a:buAutoNum type="arabicPeriod"/>
            </a:pPr>
            <a:r>
              <a:rPr lang="en-US" dirty="0">
                <a:hlinkClick r:id="rId3"/>
              </a:rPr>
              <a:t>https://www.researchgate.net/figure/Algorithmic-flow-chart-of-Logistic-Regression-Lei-et-al-2016-42-Support-vector_fig3_343472002</a:t>
            </a:r>
            <a:endParaRPr lang="en-US" dirty="0"/>
          </a:p>
          <a:p>
            <a:pPr marL="342900" indent="-342900">
              <a:buFont typeface="+mj-lt"/>
              <a:buAutoNum type="arabicPeriod"/>
            </a:pPr>
            <a:r>
              <a:rPr lang="en-US" dirty="0">
                <a:hlinkClick r:id="rId4"/>
              </a:rPr>
              <a:t>https://www.crowdanalytix.com/contests/why-customer-churn</a:t>
            </a:r>
            <a:endParaRPr lang="en-US" dirty="0"/>
          </a:p>
          <a:p>
            <a:pPr marL="342900" indent="-342900">
              <a:buFont typeface="+mj-lt"/>
              <a:buAutoNum type="arabicPeriod"/>
            </a:pPr>
            <a:r>
              <a:rPr lang="en-US" dirty="0">
                <a:hlinkClick r:id="rId5"/>
              </a:rPr>
              <a:t>Dataset</a:t>
            </a:r>
            <a:endParaRPr lang="en-US" dirty="0"/>
          </a:p>
          <a:p>
            <a:pPr marL="342900" indent="-342900">
              <a:buFont typeface="+mj-lt"/>
              <a:buAutoNum type="arabicPeriod"/>
            </a:pPr>
            <a:r>
              <a:rPr lang="en-US" dirty="0">
                <a:hlinkClick r:id="rId6"/>
              </a:rPr>
              <a:t>https://medium.com/analytics-vidhya/accuracy-vs-f1-score-6258237beca2</a:t>
            </a:r>
            <a:endParaRPr lang="en-US" dirty="0"/>
          </a:p>
          <a:p>
            <a:endParaRPr lang="en-US" dirty="0"/>
          </a:p>
          <a:p>
            <a:endParaRPr lang="en-US" dirty="0"/>
          </a:p>
          <a:p>
            <a:endParaRPr lang="en-US" dirty="0"/>
          </a:p>
          <a:p>
            <a:endParaRPr lang="en-US" dirty="0"/>
          </a:p>
          <a:p>
            <a:endParaRPr lang="en-US" dirty="0"/>
          </a:p>
          <a:p>
            <a:endParaRPr lang="en-US" dirty="0"/>
          </a:p>
          <a:p>
            <a:r>
              <a:rPr lang="en-US" sz="4000" dirty="0"/>
              <a:t>			Thank you!</a:t>
            </a:r>
          </a:p>
          <a:p>
            <a:pPr marL="342900" indent="-342900">
              <a:buFont typeface="+mj-lt"/>
              <a:buAutoNum type="arabicPeriod"/>
            </a:pPr>
            <a:endParaRPr lang="en-US" dirty="0"/>
          </a:p>
        </p:txBody>
      </p:sp>
    </p:spTree>
    <p:extLst>
      <p:ext uri="{BB962C8B-B14F-4D97-AF65-F5344CB8AC3E}">
        <p14:creationId xmlns:p14="http://schemas.microsoft.com/office/powerpoint/2010/main" val="1903504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Introduction</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Autofit/>
          </a:bodyPr>
          <a:lstStyle/>
          <a:p>
            <a:pPr marL="285750" indent="-285750">
              <a:buFont typeface="Arial" panose="020B0604020202020204" pitchFamily="34" charset="0"/>
              <a:buChar char="•"/>
            </a:pPr>
            <a:r>
              <a:rPr lang="en-US" sz="1600" dirty="0"/>
              <a:t>In this project, we will try to predict whether a customer will churn, i.e., if a customer will cancel their telecom subscription based on their activity data.</a:t>
            </a:r>
          </a:p>
          <a:p>
            <a:pPr marL="285750" indent="-285750">
              <a:buFont typeface="Arial" panose="020B0604020202020204" pitchFamily="34" charset="0"/>
              <a:buChar char="•"/>
            </a:pPr>
            <a:r>
              <a:rPr lang="en-US" sz="1600" dirty="0"/>
              <a:t>To do so, we will implement Logistic Regression, Random Forest and a Neural Network model to find the best one.</a:t>
            </a:r>
          </a:p>
          <a:p>
            <a:pPr marL="285750" indent="-285750">
              <a:buFont typeface="Arial" panose="020B0604020202020204" pitchFamily="34" charset="0"/>
              <a:buChar char="•"/>
            </a:pPr>
            <a:r>
              <a:rPr lang="en-US" sz="1600" dirty="0"/>
              <a:t>Data Source - </a:t>
            </a:r>
            <a:r>
              <a:rPr lang="en-US" sz="1600" dirty="0">
                <a:hlinkClick r:id="rId3"/>
              </a:rPr>
              <a:t>Link</a:t>
            </a:r>
            <a:endParaRPr lang="en-US" sz="1600" dirty="0"/>
          </a:p>
          <a:p>
            <a:pPr marL="285750" indent="-285750">
              <a:buFont typeface="Arial" panose="020B0604020202020204" pitchFamily="34" charset="0"/>
              <a:buChar char="•"/>
            </a:pPr>
            <a:endParaRPr lang="en-US" sz="1600" dirty="0"/>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200F-4EAC-CC41-A7CD-EDCF7284C3BF}"/>
              </a:ext>
            </a:extLst>
          </p:cNvPr>
          <p:cNvSpPr>
            <a:spLocks noGrp="1"/>
          </p:cNvSpPr>
          <p:nvPr>
            <p:ph type="title"/>
          </p:nvPr>
        </p:nvSpPr>
        <p:spPr>
          <a:xfrm>
            <a:off x="838200" y="365125"/>
            <a:ext cx="10515600" cy="1325563"/>
          </a:xfrm>
        </p:spPr>
        <p:txBody>
          <a:bodyPr anchor="ctr">
            <a:normAutofit/>
          </a:bodyPr>
          <a:lstStyle/>
          <a:p>
            <a:r>
              <a:rPr lang="en-US" dirty="0"/>
              <a:t>Data description</a:t>
            </a:r>
          </a:p>
        </p:txBody>
      </p:sp>
      <p:sp>
        <p:nvSpPr>
          <p:cNvPr id="35" name="Text Placeholder 2">
            <a:extLst>
              <a:ext uri="{FF2B5EF4-FFF2-40B4-BE49-F238E27FC236}">
                <a16:creationId xmlns:a16="http://schemas.microsoft.com/office/drawing/2014/main" id="{9145BAB1-76F0-C5B6-A2FD-05EF7EF92903}"/>
              </a:ext>
            </a:extLst>
          </p:cNvPr>
          <p:cNvSpPr>
            <a:spLocks noGrp="1"/>
          </p:cNvSpPr>
          <p:nvPr>
            <p:ph type="body" sz="quarter" idx="16"/>
          </p:nvPr>
        </p:nvSpPr>
        <p:spPr>
          <a:xfrm>
            <a:off x="748749" y="1361938"/>
            <a:ext cx="6765925" cy="496888"/>
          </a:xfrm>
        </p:spPr>
        <p:txBody>
          <a:bodyPr/>
          <a:lstStyle/>
          <a:p>
            <a:endParaRPr lang="en-US"/>
          </a:p>
        </p:txBody>
      </p:sp>
      <p:sp>
        <p:nvSpPr>
          <p:cNvPr id="36" name="Text Placeholder 4">
            <a:extLst>
              <a:ext uri="{FF2B5EF4-FFF2-40B4-BE49-F238E27FC236}">
                <a16:creationId xmlns:a16="http://schemas.microsoft.com/office/drawing/2014/main" id="{CA7E9623-DDAB-A860-D7FB-6034CC16A82A}"/>
              </a:ext>
            </a:extLst>
          </p:cNvPr>
          <p:cNvSpPr>
            <a:spLocks noGrp="1"/>
          </p:cNvSpPr>
          <p:nvPr>
            <p:ph type="body" sz="quarter" idx="14"/>
          </p:nvPr>
        </p:nvSpPr>
        <p:spPr>
          <a:xfrm>
            <a:off x="7858125" y="2284624"/>
            <a:ext cx="3147332" cy="306388"/>
          </a:xfrm>
        </p:spPr>
        <p:txBody>
          <a:bodyPr/>
          <a:lstStyle/>
          <a:p>
            <a:endParaRPr lang="en-US"/>
          </a:p>
        </p:txBody>
      </p:sp>
      <p:sp>
        <p:nvSpPr>
          <p:cNvPr id="37" name="Content Placeholder 5">
            <a:extLst>
              <a:ext uri="{FF2B5EF4-FFF2-40B4-BE49-F238E27FC236}">
                <a16:creationId xmlns:a16="http://schemas.microsoft.com/office/drawing/2014/main" id="{400C99F8-5378-D23F-91C3-16CA3FD52B82}"/>
              </a:ext>
            </a:extLst>
          </p:cNvPr>
          <p:cNvSpPr>
            <a:spLocks noGrp="1"/>
          </p:cNvSpPr>
          <p:nvPr>
            <p:ph sz="quarter" idx="15"/>
          </p:nvPr>
        </p:nvSpPr>
        <p:spPr>
          <a:xfrm>
            <a:off x="7858125" y="2779713"/>
            <a:ext cx="3148013" cy="3095625"/>
          </a:xfrm>
        </p:spPr>
        <p:txBody>
          <a:bodyPr>
            <a:normAutofit/>
          </a:bodyPr>
          <a:lstStyle/>
          <a:p>
            <a:pPr marL="171450" indent="-171450">
              <a:buFont typeface="Arial" panose="020B0604020202020204" pitchFamily="34" charset="0"/>
              <a:buChar char="•"/>
            </a:pPr>
            <a:r>
              <a:rPr lang="en-US" sz="1600" dirty="0"/>
              <a:t>20 attributes : 4 categorical and 16 are numerical</a:t>
            </a:r>
          </a:p>
          <a:p>
            <a:pPr marL="171450" indent="-171450">
              <a:buFont typeface="Arial" panose="020B0604020202020204" pitchFamily="34" charset="0"/>
              <a:buChar char="•"/>
            </a:pPr>
            <a:r>
              <a:rPr lang="en-US" sz="1600" dirty="0"/>
              <a:t>The target variable is Churn. It has 2 factor levels: True and False</a:t>
            </a:r>
          </a:p>
          <a:p>
            <a:pPr marL="171450" indent="-171450">
              <a:buFont typeface="Arial" panose="020B0604020202020204" pitchFamily="34" charset="0"/>
              <a:buChar char="•"/>
            </a:pPr>
            <a:r>
              <a:rPr lang="en-US" sz="1600" dirty="0"/>
              <a:t>The state attribute is dropped from the dataset.</a:t>
            </a:r>
          </a:p>
        </p:txBody>
      </p:sp>
      <p:sp>
        <p:nvSpPr>
          <p:cNvPr id="4" name="Date Placeholder 3">
            <a:extLst>
              <a:ext uri="{FF2B5EF4-FFF2-40B4-BE49-F238E27FC236}">
                <a16:creationId xmlns:a16="http://schemas.microsoft.com/office/drawing/2014/main" id="{229339B6-7A57-C245-A3D3-993468E861D7}"/>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dirty="0"/>
              <a:t>20XX</a:t>
            </a:r>
            <a:endParaRPr lang="en-US"/>
          </a:p>
        </p:txBody>
      </p:sp>
      <p:sp>
        <p:nvSpPr>
          <p:cNvPr id="5" name="Footer Placeholder 4">
            <a:extLst>
              <a:ext uri="{FF2B5EF4-FFF2-40B4-BE49-F238E27FC236}">
                <a16:creationId xmlns:a16="http://schemas.microsoft.com/office/drawing/2014/main" id="{C69C9548-71A0-0649-9B9C-470ED05DB7B9}"/>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6" name="Slide Number Placeholder 5">
            <a:extLst>
              <a:ext uri="{FF2B5EF4-FFF2-40B4-BE49-F238E27FC236}">
                <a16:creationId xmlns:a16="http://schemas.microsoft.com/office/drawing/2014/main" id="{4A2A5B21-A349-2549-8537-0149CD7FCD4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3</a:t>
            </a:fld>
            <a:endParaRPr lang="en-US"/>
          </a:p>
        </p:txBody>
      </p:sp>
      <p:graphicFrame>
        <p:nvGraphicFramePr>
          <p:cNvPr id="15" name="Table 14">
            <a:extLst>
              <a:ext uri="{FF2B5EF4-FFF2-40B4-BE49-F238E27FC236}">
                <a16:creationId xmlns:a16="http://schemas.microsoft.com/office/drawing/2014/main" id="{4ED67A21-4B39-844A-A7D5-6154C5D2C135}"/>
              </a:ext>
            </a:extLst>
          </p:cNvPr>
          <p:cNvGraphicFramePr>
            <a:graphicFrameLocks noGrp="1"/>
          </p:cNvGraphicFramePr>
          <p:nvPr>
            <p:extLst>
              <p:ext uri="{D42A27DB-BD31-4B8C-83A1-F6EECF244321}">
                <p14:modId xmlns:p14="http://schemas.microsoft.com/office/powerpoint/2010/main" val="446596593"/>
              </p:ext>
            </p:extLst>
          </p:nvPr>
        </p:nvGraphicFramePr>
        <p:xfrm>
          <a:off x="1263459" y="2286002"/>
          <a:ext cx="5243753" cy="3542155"/>
        </p:xfrm>
        <a:graphic>
          <a:graphicData uri="http://schemas.openxmlformats.org/drawingml/2006/table">
            <a:tbl>
              <a:tblPr firstRow="1" firstCol="1" bandRow="1">
                <a:solidFill>
                  <a:srgbClr val="F7F7F7"/>
                </a:solidFill>
                <a:tableStyleId>{5C22544A-7EE6-4342-B048-85BDC9FD1C3A}</a:tableStyleId>
              </a:tblPr>
              <a:tblGrid>
                <a:gridCol w="2001642">
                  <a:extLst>
                    <a:ext uri="{9D8B030D-6E8A-4147-A177-3AD203B41FA5}">
                      <a16:colId xmlns:a16="http://schemas.microsoft.com/office/drawing/2014/main" val="3830560736"/>
                    </a:ext>
                  </a:extLst>
                </a:gridCol>
                <a:gridCol w="3242111">
                  <a:extLst>
                    <a:ext uri="{9D8B030D-6E8A-4147-A177-3AD203B41FA5}">
                      <a16:colId xmlns:a16="http://schemas.microsoft.com/office/drawing/2014/main" val="373739003"/>
                    </a:ext>
                  </a:extLst>
                </a:gridCol>
              </a:tblGrid>
              <a:tr h="160546">
                <a:tc>
                  <a:txBody>
                    <a:bodyPr/>
                    <a:lstStyle/>
                    <a:p>
                      <a:pPr marL="0" marR="0">
                        <a:spcBef>
                          <a:spcPts val="0"/>
                        </a:spcBef>
                        <a:spcAft>
                          <a:spcPts val="0"/>
                        </a:spcAft>
                      </a:pPr>
                      <a:r>
                        <a:rPr lang="en-US" sz="600" b="1" cap="all" spc="60">
                          <a:solidFill>
                            <a:schemeClr val="tx1"/>
                          </a:solidFill>
                          <a:effectLst/>
                        </a:rPr>
                        <a:t>COLUMN NAME</a:t>
                      </a:r>
                      <a:endParaRPr lang="en-US" sz="600" b="1" cap="all" spc="6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108" marR="21108" marT="21108" marB="21108">
                    <a:lnL w="12700" cmpd="sng">
                      <a:noFill/>
                    </a:lnL>
                    <a:lnR w="12700" cmpd="sng">
                      <a:noFill/>
                    </a:lnR>
                    <a:lnT w="12700" cmpd="sng">
                      <a:noFill/>
                    </a:lnT>
                    <a:lnB w="38100" cmpd="sng">
                      <a:noFill/>
                    </a:lnB>
                    <a:noFill/>
                  </a:tcPr>
                </a:tc>
                <a:tc>
                  <a:txBody>
                    <a:bodyPr/>
                    <a:lstStyle/>
                    <a:p>
                      <a:pPr marL="0" marR="0">
                        <a:spcBef>
                          <a:spcPts val="0"/>
                        </a:spcBef>
                        <a:spcAft>
                          <a:spcPts val="0"/>
                        </a:spcAft>
                      </a:pPr>
                      <a:r>
                        <a:rPr lang="en-US" sz="600" b="1" cap="all" spc="60">
                          <a:solidFill>
                            <a:schemeClr val="tx1"/>
                          </a:solidFill>
                          <a:effectLst/>
                        </a:rPr>
                        <a:t>DESCRIPTION</a:t>
                      </a:r>
                      <a:endParaRPr lang="en-US" sz="600" b="1" cap="all" spc="6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1108" marR="21108" marT="21108" marB="21108">
                    <a:lnL w="12700" cmpd="sng">
                      <a:noFill/>
                    </a:lnL>
                    <a:lnR w="12700" cmpd="sng">
                      <a:noFill/>
                    </a:lnR>
                    <a:lnT w="12700" cmpd="sng">
                      <a:noFill/>
                    </a:lnT>
                    <a:lnB w="38100" cmpd="sng">
                      <a:noFill/>
                    </a:lnB>
                    <a:noFill/>
                  </a:tcPr>
                </a:tc>
                <a:extLst>
                  <a:ext uri="{0D108BD9-81ED-4DB2-BD59-A6C34878D82A}">
                    <a16:rowId xmlns:a16="http://schemas.microsoft.com/office/drawing/2014/main" val="3742123059"/>
                  </a:ext>
                </a:extLst>
              </a:tr>
              <a:tr h="161029">
                <a:tc>
                  <a:txBody>
                    <a:bodyPr/>
                    <a:lstStyle/>
                    <a:p>
                      <a:pPr marL="0" marR="0">
                        <a:spcBef>
                          <a:spcPts val="0"/>
                        </a:spcBef>
                        <a:spcAft>
                          <a:spcPts val="0"/>
                        </a:spcAft>
                      </a:pPr>
                      <a:r>
                        <a:rPr lang="en-US" sz="600" b="1" cap="none" spc="0">
                          <a:solidFill>
                            <a:schemeClr val="tx1"/>
                          </a:solidFill>
                          <a:effectLst/>
                        </a:rPr>
                        <a:t> </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38100" cmpd="sng">
                      <a:noFill/>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 </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38100" cmpd="sng">
                      <a:noFill/>
                    </a:lnT>
                    <a:lnB w="12700" cmpd="sng">
                      <a:noFill/>
                      <a:prstDash val="solid"/>
                    </a:lnB>
                    <a:solidFill>
                      <a:srgbClr val="F7F7F7"/>
                    </a:solidFill>
                  </a:tcPr>
                </a:tc>
                <a:extLst>
                  <a:ext uri="{0D108BD9-81ED-4DB2-BD59-A6C34878D82A}">
                    <a16:rowId xmlns:a16="http://schemas.microsoft.com/office/drawing/2014/main" val="2030509478"/>
                  </a:ext>
                </a:extLst>
              </a:tr>
              <a:tr h="161029">
                <a:tc>
                  <a:txBody>
                    <a:bodyPr/>
                    <a:lstStyle/>
                    <a:p>
                      <a:pPr marL="0" marR="0">
                        <a:spcBef>
                          <a:spcPts val="0"/>
                        </a:spcBef>
                        <a:spcAft>
                          <a:spcPts val="0"/>
                        </a:spcAft>
                      </a:pPr>
                      <a:r>
                        <a:rPr lang="en-US" sz="600" b="1" cap="none" spc="0">
                          <a:solidFill>
                            <a:schemeClr val="tx1"/>
                          </a:solidFill>
                          <a:effectLst/>
                        </a:rPr>
                        <a:t>State</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State where the account is based</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852549906"/>
                  </a:ext>
                </a:extLst>
              </a:tr>
              <a:tr h="161029">
                <a:tc>
                  <a:txBody>
                    <a:bodyPr/>
                    <a:lstStyle/>
                    <a:p>
                      <a:pPr marL="0" marR="0">
                        <a:spcBef>
                          <a:spcPts val="0"/>
                        </a:spcBef>
                        <a:spcAft>
                          <a:spcPts val="0"/>
                        </a:spcAft>
                      </a:pPr>
                      <a:r>
                        <a:rPr lang="en-US" sz="600" b="1" cap="none" spc="0">
                          <a:solidFill>
                            <a:schemeClr val="tx1"/>
                          </a:solidFill>
                          <a:effectLst/>
                        </a:rPr>
                        <a:t>Account.length</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Time that the account has been active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534055019"/>
                  </a:ext>
                </a:extLst>
              </a:tr>
              <a:tr h="161029">
                <a:tc>
                  <a:txBody>
                    <a:bodyPr/>
                    <a:lstStyle/>
                    <a:p>
                      <a:pPr marL="0" marR="0">
                        <a:spcBef>
                          <a:spcPts val="0"/>
                        </a:spcBef>
                        <a:spcAft>
                          <a:spcPts val="0"/>
                        </a:spcAft>
                      </a:pPr>
                      <a:r>
                        <a:rPr lang="en-US" sz="600" b="1" cap="none" spc="0">
                          <a:solidFill>
                            <a:schemeClr val="tx1"/>
                          </a:solidFill>
                          <a:effectLst/>
                        </a:rPr>
                        <a:t>Area.code</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Area code of the account</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356228777"/>
                  </a:ext>
                </a:extLst>
              </a:tr>
              <a:tr h="161029">
                <a:tc>
                  <a:txBody>
                    <a:bodyPr/>
                    <a:lstStyle/>
                    <a:p>
                      <a:pPr marL="0" marR="0">
                        <a:spcBef>
                          <a:spcPts val="0"/>
                        </a:spcBef>
                        <a:spcAft>
                          <a:spcPts val="0"/>
                        </a:spcAft>
                      </a:pPr>
                      <a:r>
                        <a:rPr lang="en-US" sz="600" b="1" cap="none" spc="0">
                          <a:solidFill>
                            <a:schemeClr val="tx1"/>
                          </a:solidFill>
                          <a:effectLst/>
                        </a:rPr>
                        <a:t>Internation.plan</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Whether account has international plan or not</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186472939"/>
                  </a:ext>
                </a:extLst>
              </a:tr>
              <a:tr h="161029">
                <a:tc>
                  <a:txBody>
                    <a:bodyPr/>
                    <a:lstStyle/>
                    <a:p>
                      <a:pPr marL="0" marR="0">
                        <a:spcBef>
                          <a:spcPts val="0"/>
                        </a:spcBef>
                        <a:spcAft>
                          <a:spcPts val="0"/>
                        </a:spcAft>
                      </a:pPr>
                      <a:r>
                        <a:rPr lang="en-US" sz="600" b="1" cap="none" spc="0">
                          <a:solidFill>
                            <a:schemeClr val="tx1"/>
                          </a:solidFill>
                          <a:effectLst/>
                        </a:rPr>
                        <a:t>Voice.mail.plan</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Whether account has voice plan or not</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737807293"/>
                  </a:ext>
                </a:extLst>
              </a:tr>
              <a:tr h="161029">
                <a:tc>
                  <a:txBody>
                    <a:bodyPr/>
                    <a:lstStyle/>
                    <a:p>
                      <a:pPr marL="0" marR="0">
                        <a:spcBef>
                          <a:spcPts val="0"/>
                        </a:spcBef>
                        <a:spcAft>
                          <a:spcPts val="0"/>
                        </a:spcAft>
                      </a:pPr>
                      <a:r>
                        <a:rPr lang="en-US" sz="600" b="1" cap="none" spc="0" dirty="0">
                          <a:solidFill>
                            <a:schemeClr val="tx1"/>
                          </a:solidFill>
                          <a:effectLst/>
                        </a:rPr>
                        <a:t>Number.vmail.messages</a:t>
                      </a:r>
                      <a:endParaRPr lang="en-US" sz="6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Number of voice mail messages</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9356714"/>
                  </a:ext>
                </a:extLst>
              </a:tr>
              <a:tr h="161029">
                <a:tc>
                  <a:txBody>
                    <a:bodyPr/>
                    <a:lstStyle/>
                    <a:p>
                      <a:pPr marL="0" marR="0">
                        <a:spcBef>
                          <a:spcPts val="0"/>
                        </a:spcBef>
                        <a:spcAft>
                          <a:spcPts val="0"/>
                        </a:spcAft>
                      </a:pPr>
                      <a:r>
                        <a:rPr lang="en-US" sz="600" b="1" cap="none" spc="0">
                          <a:solidFill>
                            <a:schemeClr val="tx1"/>
                          </a:solidFill>
                          <a:effectLst/>
                        </a:rPr>
                        <a:t>Total.day.minutes</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Total day minutes used</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299939533"/>
                  </a:ext>
                </a:extLst>
              </a:tr>
              <a:tr h="161029">
                <a:tc>
                  <a:txBody>
                    <a:bodyPr/>
                    <a:lstStyle/>
                    <a:p>
                      <a:pPr marL="0" marR="0">
                        <a:spcBef>
                          <a:spcPts val="0"/>
                        </a:spcBef>
                        <a:spcAft>
                          <a:spcPts val="0"/>
                        </a:spcAft>
                      </a:pPr>
                      <a:r>
                        <a:rPr lang="en-US" sz="600" b="1" cap="none" spc="0">
                          <a:solidFill>
                            <a:schemeClr val="tx1"/>
                          </a:solidFill>
                          <a:effectLst/>
                        </a:rPr>
                        <a:t>Total.day.calls</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Day calls made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745282842"/>
                  </a:ext>
                </a:extLst>
              </a:tr>
              <a:tr h="161029">
                <a:tc>
                  <a:txBody>
                    <a:bodyPr/>
                    <a:lstStyle/>
                    <a:p>
                      <a:pPr marL="0" marR="0">
                        <a:spcBef>
                          <a:spcPts val="0"/>
                        </a:spcBef>
                        <a:spcAft>
                          <a:spcPts val="0"/>
                        </a:spcAft>
                      </a:pPr>
                      <a:r>
                        <a:rPr lang="en-US" sz="600" b="1" cap="none" spc="0">
                          <a:solidFill>
                            <a:schemeClr val="tx1"/>
                          </a:solidFill>
                          <a:effectLst/>
                        </a:rPr>
                        <a:t>Total.day.charge</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Total day charge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509821386"/>
                  </a:ext>
                </a:extLst>
              </a:tr>
              <a:tr h="161029">
                <a:tc>
                  <a:txBody>
                    <a:bodyPr/>
                    <a:lstStyle/>
                    <a:p>
                      <a:pPr marL="0" marR="0">
                        <a:spcBef>
                          <a:spcPts val="0"/>
                        </a:spcBef>
                        <a:spcAft>
                          <a:spcPts val="0"/>
                        </a:spcAft>
                      </a:pPr>
                      <a:r>
                        <a:rPr lang="en-US" sz="600" b="1" cap="none" spc="0">
                          <a:solidFill>
                            <a:schemeClr val="tx1"/>
                          </a:solidFill>
                          <a:effectLst/>
                        </a:rPr>
                        <a:t>Total.eve.minutes</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Total evening minutes used</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676766702"/>
                  </a:ext>
                </a:extLst>
              </a:tr>
              <a:tr h="161029">
                <a:tc>
                  <a:txBody>
                    <a:bodyPr/>
                    <a:lstStyle/>
                    <a:p>
                      <a:pPr marL="0" marR="0">
                        <a:spcBef>
                          <a:spcPts val="0"/>
                        </a:spcBef>
                        <a:spcAft>
                          <a:spcPts val="0"/>
                        </a:spcAft>
                      </a:pPr>
                      <a:r>
                        <a:rPr lang="en-US" sz="600" b="1" cap="none" spc="0">
                          <a:solidFill>
                            <a:schemeClr val="tx1"/>
                          </a:solidFill>
                          <a:effectLst/>
                        </a:rPr>
                        <a:t>Total.eve.calls</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Evening calls made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1838168640"/>
                  </a:ext>
                </a:extLst>
              </a:tr>
              <a:tr h="161029">
                <a:tc>
                  <a:txBody>
                    <a:bodyPr/>
                    <a:lstStyle/>
                    <a:p>
                      <a:pPr marL="0" marR="0">
                        <a:spcBef>
                          <a:spcPts val="0"/>
                        </a:spcBef>
                        <a:spcAft>
                          <a:spcPts val="0"/>
                        </a:spcAft>
                      </a:pPr>
                      <a:r>
                        <a:rPr lang="en-US" sz="600" b="1" cap="none" spc="0">
                          <a:solidFill>
                            <a:schemeClr val="tx1"/>
                          </a:solidFill>
                          <a:effectLst/>
                        </a:rPr>
                        <a:t>Total.eve.charge</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Total evening charge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60216678"/>
                  </a:ext>
                </a:extLst>
              </a:tr>
              <a:tr h="161029">
                <a:tc>
                  <a:txBody>
                    <a:bodyPr/>
                    <a:lstStyle/>
                    <a:p>
                      <a:pPr marL="0" marR="0">
                        <a:spcBef>
                          <a:spcPts val="0"/>
                        </a:spcBef>
                        <a:spcAft>
                          <a:spcPts val="0"/>
                        </a:spcAft>
                      </a:pPr>
                      <a:r>
                        <a:rPr lang="en-US" sz="600" b="1" cap="none" spc="0">
                          <a:solidFill>
                            <a:schemeClr val="tx1"/>
                          </a:solidFill>
                          <a:effectLst/>
                        </a:rPr>
                        <a:t>Total.night.minutes</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Total night minutes used</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652515295"/>
                  </a:ext>
                </a:extLst>
              </a:tr>
              <a:tr h="161029">
                <a:tc>
                  <a:txBody>
                    <a:bodyPr/>
                    <a:lstStyle/>
                    <a:p>
                      <a:pPr marL="0" marR="0">
                        <a:spcBef>
                          <a:spcPts val="0"/>
                        </a:spcBef>
                        <a:spcAft>
                          <a:spcPts val="0"/>
                        </a:spcAft>
                      </a:pPr>
                      <a:r>
                        <a:rPr lang="en-US" sz="600" b="1" cap="none" spc="0">
                          <a:solidFill>
                            <a:schemeClr val="tx1"/>
                          </a:solidFill>
                          <a:effectLst/>
                        </a:rPr>
                        <a:t>Total.night.calls</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Night calls made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566067080"/>
                  </a:ext>
                </a:extLst>
              </a:tr>
              <a:tr h="161029">
                <a:tc>
                  <a:txBody>
                    <a:bodyPr/>
                    <a:lstStyle/>
                    <a:p>
                      <a:pPr marL="0" marR="0">
                        <a:spcBef>
                          <a:spcPts val="0"/>
                        </a:spcBef>
                        <a:spcAft>
                          <a:spcPts val="0"/>
                        </a:spcAft>
                      </a:pPr>
                      <a:r>
                        <a:rPr lang="en-US" sz="600" b="1" cap="none" spc="0">
                          <a:solidFill>
                            <a:schemeClr val="tx1"/>
                          </a:solidFill>
                          <a:effectLst/>
                        </a:rPr>
                        <a:t>Total.night.charge</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Total night charge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482595794"/>
                  </a:ext>
                </a:extLst>
              </a:tr>
              <a:tr h="161029">
                <a:tc>
                  <a:txBody>
                    <a:bodyPr/>
                    <a:lstStyle/>
                    <a:p>
                      <a:pPr marL="0" marR="0">
                        <a:spcBef>
                          <a:spcPts val="0"/>
                        </a:spcBef>
                        <a:spcAft>
                          <a:spcPts val="0"/>
                        </a:spcAft>
                      </a:pPr>
                      <a:r>
                        <a:rPr lang="en-US" sz="600" b="1" cap="none" spc="0">
                          <a:solidFill>
                            <a:schemeClr val="tx1"/>
                          </a:solidFill>
                          <a:effectLst/>
                        </a:rPr>
                        <a:t>Total.intl.minutes</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Total international minutes used </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1897642075"/>
                  </a:ext>
                </a:extLst>
              </a:tr>
              <a:tr h="161029">
                <a:tc>
                  <a:txBody>
                    <a:bodyPr/>
                    <a:lstStyle/>
                    <a:p>
                      <a:pPr marL="0" marR="0">
                        <a:spcBef>
                          <a:spcPts val="0"/>
                        </a:spcBef>
                        <a:spcAft>
                          <a:spcPts val="0"/>
                        </a:spcAft>
                      </a:pPr>
                      <a:r>
                        <a:rPr lang="en-US" sz="600" b="1" cap="none" spc="0">
                          <a:solidFill>
                            <a:schemeClr val="tx1"/>
                          </a:solidFill>
                          <a:effectLst/>
                        </a:rPr>
                        <a:t>Total.intl.calls</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Total international calls made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2796385710"/>
                  </a:ext>
                </a:extLst>
              </a:tr>
              <a:tr h="161029">
                <a:tc>
                  <a:txBody>
                    <a:bodyPr/>
                    <a:lstStyle/>
                    <a:p>
                      <a:pPr marL="0" marR="0">
                        <a:spcBef>
                          <a:spcPts val="0"/>
                        </a:spcBef>
                        <a:spcAft>
                          <a:spcPts val="0"/>
                        </a:spcAft>
                      </a:pPr>
                      <a:r>
                        <a:rPr lang="en-US" sz="600" b="1" cap="none" spc="0">
                          <a:solidFill>
                            <a:schemeClr val="tx1"/>
                          </a:solidFill>
                          <a:effectLst/>
                        </a:rPr>
                        <a:t>Total.intl.charge</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pPr marL="0" marR="0">
                        <a:spcBef>
                          <a:spcPts val="0"/>
                        </a:spcBef>
                        <a:spcAft>
                          <a:spcPts val="0"/>
                        </a:spcAft>
                      </a:pPr>
                      <a:r>
                        <a:rPr lang="en-US" sz="800" cap="none" spc="0">
                          <a:solidFill>
                            <a:schemeClr val="tx1"/>
                          </a:solidFill>
                          <a:effectLst/>
                        </a:rPr>
                        <a:t>Total international charge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305918261"/>
                  </a:ext>
                </a:extLst>
              </a:tr>
              <a:tr h="161029">
                <a:tc>
                  <a:txBody>
                    <a:bodyPr/>
                    <a:lstStyle/>
                    <a:p>
                      <a:pPr marL="0" marR="0">
                        <a:spcBef>
                          <a:spcPts val="0"/>
                        </a:spcBef>
                        <a:spcAft>
                          <a:spcPts val="0"/>
                        </a:spcAft>
                      </a:pPr>
                      <a:r>
                        <a:rPr lang="en-US" sz="600" b="1" cap="none" spc="0">
                          <a:solidFill>
                            <a:schemeClr val="tx1"/>
                          </a:solidFill>
                          <a:effectLst/>
                        </a:rPr>
                        <a:t>Customer.service.calls</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pPr marL="0" marR="0">
                        <a:spcBef>
                          <a:spcPts val="0"/>
                        </a:spcBef>
                        <a:spcAft>
                          <a:spcPts val="0"/>
                        </a:spcAft>
                      </a:pPr>
                      <a:r>
                        <a:rPr lang="en-US" sz="800" cap="none" spc="0">
                          <a:solidFill>
                            <a:schemeClr val="tx1"/>
                          </a:solidFill>
                          <a:effectLst/>
                        </a:rPr>
                        <a:t>Number of service calls made</a:t>
                      </a:r>
                      <a:endParaRPr lang="en-US"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4003488520"/>
                  </a:ext>
                </a:extLst>
              </a:tr>
              <a:tr h="161029">
                <a:tc>
                  <a:txBody>
                    <a:bodyPr/>
                    <a:lstStyle/>
                    <a:p>
                      <a:pPr marL="0" marR="0">
                        <a:spcBef>
                          <a:spcPts val="0"/>
                        </a:spcBef>
                        <a:spcAft>
                          <a:spcPts val="0"/>
                        </a:spcAft>
                      </a:pPr>
                      <a:r>
                        <a:rPr lang="en-US" sz="600" b="1" cap="none" spc="0">
                          <a:solidFill>
                            <a:schemeClr val="tx1"/>
                          </a:solidFill>
                          <a:effectLst/>
                        </a:rPr>
                        <a:t>Churn</a:t>
                      </a:r>
                      <a:endParaRPr lang="en-US" sz="6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pPr marL="0" marR="0">
                        <a:spcBef>
                          <a:spcPts val="0"/>
                        </a:spcBef>
                        <a:spcAft>
                          <a:spcPts val="0"/>
                        </a:spcAft>
                      </a:pPr>
                      <a:r>
                        <a:rPr lang="en-US" sz="800" cap="none" spc="0" dirty="0">
                          <a:solidFill>
                            <a:schemeClr val="tx1"/>
                          </a:solidFill>
                          <a:effectLst/>
                        </a:rPr>
                        <a:t>Whether the customer churns, 0 if True, 1 if False</a:t>
                      </a:r>
                      <a:endParaRPr lang="en-US" sz="8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464" marR="10464" marT="0" marB="14072">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1568554340"/>
                  </a:ext>
                </a:extLst>
              </a:tr>
            </a:tbl>
          </a:graphicData>
        </a:graphic>
      </p:graphicFrame>
    </p:spTree>
    <p:extLst>
      <p:ext uri="{BB962C8B-B14F-4D97-AF65-F5344CB8AC3E}">
        <p14:creationId xmlns:p14="http://schemas.microsoft.com/office/powerpoint/2010/main" val="1757073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B0977-4464-564A-9C46-E2FE298E75B3}"/>
              </a:ext>
            </a:extLst>
          </p:cNvPr>
          <p:cNvSpPr>
            <a:spLocks noGrp="1"/>
          </p:cNvSpPr>
          <p:nvPr>
            <p:ph type="title"/>
          </p:nvPr>
        </p:nvSpPr>
        <p:spPr>
          <a:xfrm>
            <a:off x="1885156" y="892177"/>
            <a:ext cx="8421688" cy="1325563"/>
          </a:xfrm>
        </p:spPr>
        <p:txBody>
          <a:bodyPr anchor="ctr">
            <a:normAutofit/>
          </a:bodyPr>
          <a:lstStyle/>
          <a:p>
            <a:r>
              <a:rPr lang="en-US" b="1" dirty="0"/>
              <a:t>Data exploration</a:t>
            </a:r>
          </a:p>
        </p:txBody>
      </p:sp>
      <p:sp>
        <p:nvSpPr>
          <p:cNvPr id="17" name="Text Placeholder 2">
            <a:extLst>
              <a:ext uri="{FF2B5EF4-FFF2-40B4-BE49-F238E27FC236}">
                <a16:creationId xmlns:a16="http://schemas.microsoft.com/office/drawing/2014/main" id="{98CA369E-99CD-DB47-34A4-A789E488A2CF}"/>
              </a:ext>
            </a:extLst>
          </p:cNvPr>
          <p:cNvSpPr>
            <a:spLocks noGrp="1"/>
          </p:cNvSpPr>
          <p:nvPr>
            <p:ph type="body" idx="1"/>
          </p:nvPr>
        </p:nvSpPr>
        <p:spPr>
          <a:xfrm>
            <a:off x="1243104" y="2776936"/>
            <a:ext cx="2882475" cy="823912"/>
          </a:xfrm>
        </p:spPr>
        <p:txBody>
          <a:bodyPr/>
          <a:lstStyle/>
          <a:p>
            <a:endParaRPr lang="en-US" dirty="0"/>
          </a:p>
        </p:txBody>
      </p:sp>
      <p:pic>
        <p:nvPicPr>
          <p:cNvPr id="12" name="Picture 11" descr="Chart&#10;&#10;Description automatically generated">
            <a:extLst>
              <a:ext uri="{FF2B5EF4-FFF2-40B4-BE49-F238E27FC236}">
                <a16:creationId xmlns:a16="http://schemas.microsoft.com/office/drawing/2014/main" id="{0248DE0A-3061-E041-A826-2A1F175A0056}"/>
              </a:ext>
            </a:extLst>
          </p:cNvPr>
          <p:cNvPicPr>
            <a:picLocks noChangeAspect="1"/>
          </p:cNvPicPr>
          <p:nvPr/>
        </p:nvPicPr>
        <p:blipFill>
          <a:blip r:embed="rId3"/>
          <a:stretch>
            <a:fillRect/>
          </a:stretch>
        </p:blipFill>
        <p:spPr>
          <a:xfrm>
            <a:off x="6696222" y="3834605"/>
            <a:ext cx="4344551" cy="2890657"/>
          </a:xfrm>
          <a:prstGeom prst="rect">
            <a:avLst/>
          </a:prstGeom>
          <a:noFill/>
        </p:spPr>
      </p:pic>
      <p:sp>
        <p:nvSpPr>
          <p:cNvPr id="19" name="Text Placeholder 4">
            <a:extLst>
              <a:ext uri="{FF2B5EF4-FFF2-40B4-BE49-F238E27FC236}">
                <a16:creationId xmlns:a16="http://schemas.microsoft.com/office/drawing/2014/main" id="{C39ACFE2-C13A-2414-620C-4F360C2AAC9A}"/>
              </a:ext>
            </a:extLst>
          </p:cNvPr>
          <p:cNvSpPr>
            <a:spLocks noGrp="1"/>
          </p:cNvSpPr>
          <p:nvPr>
            <p:ph type="body" sz="quarter" idx="3"/>
          </p:nvPr>
        </p:nvSpPr>
        <p:spPr>
          <a:xfrm>
            <a:off x="4647665" y="2776936"/>
            <a:ext cx="2896671" cy="823912"/>
          </a:xfrm>
        </p:spPr>
        <p:txBody>
          <a:bodyPr/>
          <a:lstStyle/>
          <a:p>
            <a:endParaRPr lang="en-US" dirty="0"/>
          </a:p>
        </p:txBody>
      </p:sp>
      <p:sp>
        <p:nvSpPr>
          <p:cNvPr id="21" name="Text Placeholder 6">
            <a:extLst>
              <a:ext uri="{FF2B5EF4-FFF2-40B4-BE49-F238E27FC236}">
                <a16:creationId xmlns:a16="http://schemas.microsoft.com/office/drawing/2014/main" id="{E4E77A64-1422-BC5A-D8F8-60EDD1F0244F}"/>
              </a:ext>
            </a:extLst>
          </p:cNvPr>
          <p:cNvSpPr>
            <a:spLocks noGrp="1"/>
          </p:cNvSpPr>
          <p:nvPr>
            <p:ph type="body" idx="13"/>
          </p:nvPr>
        </p:nvSpPr>
        <p:spPr>
          <a:xfrm>
            <a:off x="8066421" y="2776936"/>
            <a:ext cx="2882475" cy="823912"/>
          </a:xfrm>
        </p:spPr>
        <p:txBody>
          <a:bodyPr/>
          <a:lstStyle/>
          <a:p>
            <a:endParaRPr lang="en-US" dirty="0"/>
          </a:p>
        </p:txBody>
      </p:sp>
      <p:pic>
        <p:nvPicPr>
          <p:cNvPr id="10" name="Picture 9" descr="Chart&#10;&#10;Description automatically generated">
            <a:extLst>
              <a:ext uri="{FF2B5EF4-FFF2-40B4-BE49-F238E27FC236}">
                <a16:creationId xmlns:a16="http://schemas.microsoft.com/office/drawing/2014/main" id="{F1D249C1-277D-624E-A715-100A21057DA8}"/>
              </a:ext>
            </a:extLst>
          </p:cNvPr>
          <p:cNvPicPr>
            <a:picLocks noChangeAspect="1"/>
          </p:cNvPicPr>
          <p:nvPr/>
        </p:nvPicPr>
        <p:blipFill>
          <a:blip r:embed="rId4"/>
          <a:stretch>
            <a:fillRect/>
          </a:stretch>
        </p:blipFill>
        <p:spPr>
          <a:xfrm>
            <a:off x="1301733" y="3967956"/>
            <a:ext cx="3790771" cy="2738832"/>
          </a:xfrm>
          <a:prstGeom prst="rect">
            <a:avLst/>
          </a:prstGeom>
          <a:noFill/>
        </p:spPr>
      </p:pic>
      <p:sp>
        <p:nvSpPr>
          <p:cNvPr id="4" name="Date Placeholder 3">
            <a:extLst>
              <a:ext uri="{FF2B5EF4-FFF2-40B4-BE49-F238E27FC236}">
                <a16:creationId xmlns:a16="http://schemas.microsoft.com/office/drawing/2014/main" id="{482FF9B4-78B4-2A4C-AD26-1A17C9F375A0}"/>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2ABAD9B9-AFE1-9C40-8890-F63808268EA0}"/>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6" name="Slide Number Placeholder 5">
            <a:extLst>
              <a:ext uri="{FF2B5EF4-FFF2-40B4-BE49-F238E27FC236}">
                <a16:creationId xmlns:a16="http://schemas.microsoft.com/office/drawing/2014/main" id="{4BEF640E-EF37-DE47-9B7E-0DE49BB4804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pic>
        <p:nvPicPr>
          <p:cNvPr id="14" name="Picture 13" descr="Chart, bar chart&#10;&#10;Description automatically generated">
            <a:extLst>
              <a:ext uri="{FF2B5EF4-FFF2-40B4-BE49-F238E27FC236}">
                <a16:creationId xmlns:a16="http://schemas.microsoft.com/office/drawing/2014/main" id="{CD29A777-97D5-094A-BEEC-B1ED71145995}"/>
              </a:ext>
            </a:extLst>
          </p:cNvPr>
          <p:cNvPicPr>
            <a:picLocks noChangeAspect="1"/>
          </p:cNvPicPr>
          <p:nvPr/>
        </p:nvPicPr>
        <p:blipFill>
          <a:blip r:embed="rId5"/>
          <a:stretch>
            <a:fillRect/>
          </a:stretch>
        </p:blipFill>
        <p:spPr>
          <a:xfrm>
            <a:off x="1067949" y="367821"/>
            <a:ext cx="2970651" cy="2175358"/>
          </a:xfrm>
          <a:prstGeom prst="rect">
            <a:avLst/>
          </a:prstGeom>
        </p:spPr>
      </p:pic>
      <p:pic>
        <p:nvPicPr>
          <p:cNvPr id="16" name="Picture 15" descr="Chart, bar chart&#10;&#10;Description automatically generated">
            <a:extLst>
              <a:ext uri="{FF2B5EF4-FFF2-40B4-BE49-F238E27FC236}">
                <a16:creationId xmlns:a16="http://schemas.microsoft.com/office/drawing/2014/main" id="{676730A0-CBCC-2C4F-9B0F-5AD0095585C7}"/>
              </a:ext>
            </a:extLst>
          </p:cNvPr>
          <p:cNvPicPr>
            <a:picLocks noChangeAspect="1"/>
          </p:cNvPicPr>
          <p:nvPr/>
        </p:nvPicPr>
        <p:blipFill>
          <a:blip r:embed="rId6"/>
          <a:stretch>
            <a:fillRect/>
          </a:stretch>
        </p:blipFill>
        <p:spPr>
          <a:xfrm>
            <a:off x="8085135" y="67990"/>
            <a:ext cx="3367532" cy="2475189"/>
          </a:xfrm>
          <a:prstGeom prst="rect">
            <a:avLst/>
          </a:prstGeom>
        </p:spPr>
      </p:pic>
    </p:spTree>
    <p:extLst>
      <p:ext uri="{BB962C8B-B14F-4D97-AF65-F5344CB8AC3E}">
        <p14:creationId xmlns:p14="http://schemas.microsoft.com/office/powerpoint/2010/main" val="2319065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FE57-7857-8842-B7F3-186C633B1B94}"/>
              </a:ext>
            </a:extLst>
          </p:cNvPr>
          <p:cNvSpPr>
            <a:spLocks noGrp="1"/>
          </p:cNvSpPr>
          <p:nvPr>
            <p:ph type="title"/>
          </p:nvPr>
        </p:nvSpPr>
        <p:spPr>
          <a:xfrm>
            <a:off x="838200" y="365125"/>
            <a:ext cx="10515600" cy="1325563"/>
          </a:xfrm>
        </p:spPr>
        <p:txBody>
          <a:bodyPr anchor="ctr">
            <a:normAutofit/>
          </a:bodyPr>
          <a:lstStyle/>
          <a:p>
            <a:r>
              <a:rPr lang="en-US" dirty="0"/>
              <a:t>Data Exploration Cont.</a:t>
            </a:r>
          </a:p>
        </p:txBody>
      </p:sp>
      <p:sp>
        <p:nvSpPr>
          <p:cNvPr id="18" name="Text Placeholder 2">
            <a:extLst>
              <a:ext uri="{FF2B5EF4-FFF2-40B4-BE49-F238E27FC236}">
                <a16:creationId xmlns:a16="http://schemas.microsoft.com/office/drawing/2014/main" id="{43EB7DB5-A456-E791-913A-23532FABFA45}"/>
              </a:ext>
            </a:extLst>
          </p:cNvPr>
          <p:cNvSpPr>
            <a:spLocks noGrp="1"/>
          </p:cNvSpPr>
          <p:nvPr>
            <p:ph type="body" sz="quarter" idx="16"/>
          </p:nvPr>
        </p:nvSpPr>
        <p:spPr>
          <a:xfrm>
            <a:off x="748749" y="1361938"/>
            <a:ext cx="6765925" cy="496888"/>
          </a:xfrm>
        </p:spPr>
        <p:txBody>
          <a:bodyPr/>
          <a:lstStyle/>
          <a:p>
            <a:endParaRPr lang="en-US"/>
          </a:p>
        </p:txBody>
      </p:sp>
      <p:sp>
        <p:nvSpPr>
          <p:cNvPr id="22" name="Text Placeholder 4">
            <a:extLst>
              <a:ext uri="{FF2B5EF4-FFF2-40B4-BE49-F238E27FC236}">
                <a16:creationId xmlns:a16="http://schemas.microsoft.com/office/drawing/2014/main" id="{DF7BEE9C-300D-1753-E646-5B6DC60967C6}"/>
              </a:ext>
            </a:extLst>
          </p:cNvPr>
          <p:cNvSpPr>
            <a:spLocks noGrp="1"/>
          </p:cNvSpPr>
          <p:nvPr>
            <p:ph type="body" sz="quarter" idx="14"/>
          </p:nvPr>
        </p:nvSpPr>
        <p:spPr>
          <a:xfrm>
            <a:off x="7858125" y="2284624"/>
            <a:ext cx="3147332" cy="306388"/>
          </a:xfrm>
        </p:spPr>
        <p:txBody>
          <a:bodyPr/>
          <a:lstStyle/>
          <a:p>
            <a:endParaRPr lang="en-US"/>
          </a:p>
        </p:txBody>
      </p:sp>
      <p:sp>
        <p:nvSpPr>
          <p:cNvPr id="9" name="Date Placeholder 8">
            <a:extLst>
              <a:ext uri="{FF2B5EF4-FFF2-40B4-BE49-F238E27FC236}">
                <a16:creationId xmlns:a16="http://schemas.microsoft.com/office/drawing/2014/main" id="{AF7E9FB9-09BF-5C4E-A9FF-3875012F20DB}"/>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10" name="Footer Placeholder 9">
            <a:extLst>
              <a:ext uri="{FF2B5EF4-FFF2-40B4-BE49-F238E27FC236}">
                <a16:creationId xmlns:a16="http://schemas.microsoft.com/office/drawing/2014/main" id="{1A6EF33C-9D70-A647-86BE-A3D13478CF4F}"/>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11" name="Slide Number Placeholder 10">
            <a:extLst>
              <a:ext uri="{FF2B5EF4-FFF2-40B4-BE49-F238E27FC236}">
                <a16:creationId xmlns:a16="http://schemas.microsoft.com/office/drawing/2014/main" id="{86CE892A-49A8-C448-82B3-8ACB76802C8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pic>
        <p:nvPicPr>
          <p:cNvPr id="17" name="Content Placeholder 16" descr="Arrow&#10;&#10;Description automatically generated">
            <a:extLst>
              <a:ext uri="{FF2B5EF4-FFF2-40B4-BE49-F238E27FC236}">
                <a16:creationId xmlns:a16="http://schemas.microsoft.com/office/drawing/2014/main" id="{F3BD9CCD-D829-5145-B795-D87595E1C5AC}"/>
              </a:ext>
            </a:extLst>
          </p:cNvPr>
          <p:cNvPicPr>
            <a:picLocks noGrp="1" noChangeAspect="1"/>
          </p:cNvPicPr>
          <p:nvPr>
            <p:ph sz="quarter" idx="15"/>
          </p:nvPr>
        </p:nvPicPr>
        <p:blipFill>
          <a:blip r:embed="rId3"/>
          <a:stretch>
            <a:fillRect/>
          </a:stretch>
        </p:blipFill>
        <p:spPr>
          <a:xfrm>
            <a:off x="6358598" y="2076431"/>
            <a:ext cx="5407196" cy="3961283"/>
          </a:xfrm>
        </p:spPr>
      </p:pic>
      <p:pic>
        <p:nvPicPr>
          <p:cNvPr id="21" name="Chart Placeholder 20" descr="Graphical user interface, text&#10;&#10;Description automatically generated with medium confidence">
            <a:extLst>
              <a:ext uri="{FF2B5EF4-FFF2-40B4-BE49-F238E27FC236}">
                <a16:creationId xmlns:a16="http://schemas.microsoft.com/office/drawing/2014/main" id="{1488536A-C720-9147-AC54-872E28C79C3C}"/>
              </a:ext>
            </a:extLst>
          </p:cNvPr>
          <p:cNvPicPr>
            <a:picLocks noGrp="1" noChangeAspect="1"/>
          </p:cNvPicPr>
          <p:nvPr>
            <p:ph type="chart" sz="quarter" idx="13"/>
          </p:nvPr>
        </p:nvPicPr>
        <p:blipFill>
          <a:blip r:embed="rId4"/>
          <a:stretch>
            <a:fillRect/>
          </a:stretch>
        </p:blipFill>
        <p:spPr>
          <a:xfrm>
            <a:off x="162950" y="3077870"/>
            <a:ext cx="6094413" cy="1723160"/>
          </a:xfrm>
          <a:prstGeom prst="rect">
            <a:avLst/>
          </a:prstGeom>
          <a:noFill/>
        </p:spPr>
      </p:pic>
    </p:spTree>
    <p:extLst>
      <p:ext uri="{BB962C8B-B14F-4D97-AF65-F5344CB8AC3E}">
        <p14:creationId xmlns:p14="http://schemas.microsoft.com/office/powerpoint/2010/main" val="241935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188F-1A0C-774B-A414-2374CF648BBB}"/>
              </a:ext>
            </a:extLst>
          </p:cNvPr>
          <p:cNvSpPr>
            <a:spLocks noGrp="1"/>
          </p:cNvSpPr>
          <p:nvPr>
            <p:ph type="title"/>
          </p:nvPr>
        </p:nvSpPr>
        <p:spPr>
          <a:xfrm>
            <a:off x="838200" y="365125"/>
            <a:ext cx="10515600" cy="1325563"/>
          </a:xfrm>
        </p:spPr>
        <p:txBody>
          <a:bodyPr anchor="ctr">
            <a:normAutofit/>
          </a:bodyPr>
          <a:lstStyle/>
          <a:p>
            <a:r>
              <a:rPr lang="en-US" dirty="0"/>
              <a:t>Logistic Regression</a:t>
            </a:r>
          </a:p>
        </p:txBody>
      </p:sp>
      <p:sp>
        <p:nvSpPr>
          <p:cNvPr id="13" name="Text Placeholder 2">
            <a:extLst>
              <a:ext uri="{FF2B5EF4-FFF2-40B4-BE49-F238E27FC236}">
                <a16:creationId xmlns:a16="http://schemas.microsoft.com/office/drawing/2014/main" id="{A3283BEF-2CC9-88EE-0C96-364DCE6C8BB4}"/>
              </a:ext>
            </a:extLst>
          </p:cNvPr>
          <p:cNvSpPr>
            <a:spLocks noGrp="1"/>
          </p:cNvSpPr>
          <p:nvPr>
            <p:ph type="body" sz="quarter" idx="16"/>
          </p:nvPr>
        </p:nvSpPr>
        <p:spPr>
          <a:xfrm>
            <a:off x="748749" y="1361938"/>
            <a:ext cx="6765925" cy="496888"/>
          </a:xfrm>
        </p:spPr>
        <p:txBody>
          <a:bodyPr/>
          <a:lstStyle/>
          <a:p>
            <a:endParaRPr lang="en-US"/>
          </a:p>
        </p:txBody>
      </p:sp>
      <p:sp>
        <p:nvSpPr>
          <p:cNvPr id="15" name="Chart Placeholder 3">
            <a:extLst>
              <a:ext uri="{FF2B5EF4-FFF2-40B4-BE49-F238E27FC236}">
                <a16:creationId xmlns:a16="http://schemas.microsoft.com/office/drawing/2014/main" id="{4C223A51-928F-08B3-B829-1AD715EA03AA}"/>
              </a:ext>
            </a:extLst>
          </p:cNvPr>
          <p:cNvSpPr>
            <a:spLocks noGrp="1"/>
          </p:cNvSpPr>
          <p:nvPr>
            <p:ph type="chart" sz="quarter" idx="13"/>
          </p:nvPr>
        </p:nvSpPr>
        <p:spPr>
          <a:xfrm>
            <a:off x="838200" y="2286002"/>
            <a:ext cx="6094270" cy="3542143"/>
          </a:xfrm>
        </p:spPr>
      </p:sp>
      <p:sp>
        <p:nvSpPr>
          <p:cNvPr id="17" name="Text Placeholder 4">
            <a:extLst>
              <a:ext uri="{FF2B5EF4-FFF2-40B4-BE49-F238E27FC236}">
                <a16:creationId xmlns:a16="http://schemas.microsoft.com/office/drawing/2014/main" id="{F8828981-9C1C-AF24-A407-25C7CB22D992}"/>
              </a:ext>
            </a:extLst>
          </p:cNvPr>
          <p:cNvSpPr>
            <a:spLocks noGrp="1"/>
          </p:cNvSpPr>
          <p:nvPr>
            <p:ph type="body" sz="quarter" idx="14"/>
          </p:nvPr>
        </p:nvSpPr>
        <p:spPr>
          <a:xfrm>
            <a:off x="7858125" y="2284624"/>
            <a:ext cx="3147332" cy="306388"/>
          </a:xfrm>
        </p:spPr>
        <p:txBody>
          <a:bodyPr/>
          <a:lstStyle/>
          <a:p>
            <a:endParaRPr lang="en-US"/>
          </a:p>
        </p:txBody>
      </p:sp>
      <p:pic>
        <p:nvPicPr>
          <p:cNvPr id="8" name="Picture 7" descr="Table&#10;&#10;Description automatically generated with medium confidence">
            <a:extLst>
              <a:ext uri="{FF2B5EF4-FFF2-40B4-BE49-F238E27FC236}">
                <a16:creationId xmlns:a16="http://schemas.microsoft.com/office/drawing/2014/main" id="{ACC18517-ABE0-D741-8BFA-DD0CACC9BEBF}"/>
              </a:ext>
            </a:extLst>
          </p:cNvPr>
          <p:cNvPicPr>
            <a:picLocks noChangeAspect="1"/>
          </p:cNvPicPr>
          <p:nvPr/>
        </p:nvPicPr>
        <p:blipFill>
          <a:blip r:embed="rId3"/>
          <a:stretch>
            <a:fillRect/>
          </a:stretch>
        </p:blipFill>
        <p:spPr>
          <a:xfrm>
            <a:off x="7369712" y="1705515"/>
            <a:ext cx="3635745" cy="4636008"/>
          </a:xfrm>
          <a:prstGeom prst="rect">
            <a:avLst/>
          </a:prstGeom>
          <a:noFill/>
        </p:spPr>
      </p:pic>
      <p:sp>
        <p:nvSpPr>
          <p:cNvPr id="4" name="Date Placeholder 3">
            <a:extLst>
              <a:ext uri="{FF2B5EF4-FFF2-40B4-BE49-F238E27FC236}">
                <a16:creationId xmlns:a16="http://schemas.microsoft.com/office/drawing/2014/main" id="{827CB1EB-641F-4041-863E-804B8E9F3F4D}"/>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5" name="Footer Placeholder 4">
            <a:extLst>
              <a:ext uri="{FF2B5EF4-FFF2-40B4-BE49-F238E27FC236}">
                <a16:creationId xmlns:a16="http://schemas.microsoft.com/office/drawing/2014/main" id="{D9B11675-D920-2946-8417-8F62E0A36A7A}"/>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6" name="Slide Number Placeholder 5">
            <a:extLst>
              <a:ext uri="{FF2B5EF4-FFF2-40B4-BE49-F238E27FC236}">
                <a16:creationId xmlns:a16="http://schemas.microsoft.com/office/drawing/2014/main" id="{D68FFEB9-75E7-2C47-8A6B-916CAF529C3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10" name="Picture 9" descr="Diagram&#10;&#10;Description automatically generated">
            <a:extLst>
              <a:ext uri="{FF2B5EF4-FFF2-40B4-BE49-F238E27FC236}">
                <a16:creationId xmlns:a16="http://schemas.microsoft.com/office/drawing/2014/main" id="{4B4CEECE-DFEE-6043-B65F-50DF2AA27587}"/>
              </a:ext>
            </a:extLst>
          </p:cNvPr>
          <p:cNvPicPr>
            <a:picLocks noChangeAspect="1"/>
          </p:cNvPicPr>
          <p:nvPr/>
        </p:nvPicPr>
        <p:blipFill>
          <a:blip r:embed="rId4"/>
          <a:stretch>
            <a:fillRect/>
          </a:stretch>
        </p:blipFill>
        <p:spPr>
          <a:xfrm>
            <a:off x="1660705" y="1873653"/>
            <a:ext cx="3841389" cy="4160520"/>
          </a:xfrm>
          <a:prstGeom prst="rect">
            <a:avLst/>
          </a:prstGeom>
        </p:spPr>
      </p:pic>
    </p:spTree>
    <p:extLst>
      <p:ext uri="{BB962C8B-B14F-4D97-AF65-F5344CB8AC3E}">
        <p14:creationId xmlns:p14="http://schemas.microsoft.com/office/powerpoint/2010/main" val="1306155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A92FC-DBA0-D14A-A573-E67C07A1F098}"/>
              </a:ext>
            </a:extLst>
          </p:cNvPr>
          <p:cNvSpPr>
            <a:spLocks noGrp="1"/>
          </p:cNvSpPr>
          <p:nvPr>
            <p:ph type="title"/>
          </p:nvPr>
        </p:nvSpPr>
        <p:spPr>
          <a:xfrm>
            <a:off x="2933700" y="892177"/>
            <a:ext cx="8421688" cy="1325563"/>
          </a:xfrm>
        </p:spPr>
        <p:txBody>
          <a:bodyPr anchor="ctr">
            <a:normAutofit/>
          </a:bodyPr>
          <a:lstStyle/>
          <a:p>
            <a:r>
              <a:rPr lang="en-US" dirty="0"/>
              <a:t>Results from Logistic regression</a:t>
            </a:r>
          </a:p>
        </p:txBody>
      </p:sp>
      <p:sp>
        <p:nvSpPr>
          <p:cNvPr id="18" name="Text Placeholder 2">
            <a:extLst>
              <a:ext uri="{FF2B5EF4-FFF2-40B4-BE49-F238E27FC236}">
                <a16:creationId xmlns:a16="http://schemas.microsoft.com/office/drawing/2014/main" id="{C887E304-B8AC-7250-BB27-D047023D86FC}"/>
              </a:ext>
            </a:extLst>
          </p:cNvPr>
          <p:cNvSpPr>
            <a:spLocks noGrp="1"/>
          </p:cNvSpPr>
          <p:nvPr>
            <p:ph type="body" idx="1"/>
          </p:nvPr>
        </p:nvSpPr>
        <p:spPr>
          <a:xfrm>
            <a:off x="2933700" y="2776936"/>
            <a:ext cx="3924300" cy="823912"/>
          </a:xfrm>
        </p:spPr>
        <p:txBody>
          <a:bodyPr/>
          <a:lstStyle/>
          <a:p>
            <a:endParaRPr lang="en-US"/>
          </a:p>
        </p:txBody>
      </p:sp>
      <p:sp>
        <p:nvSpPr>
          <p:cNvPr id="20" name="Text Placeholder 4">
            <a:extLst>
              <a:ext uri="{FF2B5EF4-FFF2-40B4-BE49-F238E27FC236}">
                <a16:creationId xmlns:a16="http://schemas.microsoft.com/office/drawing/2014/main" id="{8D245226-2EF3-1FD5-19BD-A5FAA27DEE4E}"/>
              </a:ext>
            </a:extLst>
          </p:cNvPr>
          <p:cNvSpPr>
            <a:spLocks noGrp="1"/>
          </p:cNvSpPr>
          <p:nvPr>
            <p:ph type="body" sz="quarter" idx="3"/>
          </p:nvPr>
        </p:nvSpPr>
        <p:spPr>
          <a:xfrm>
            <a:off x="7410173" y="2776936"/>
            <a:ext cx="3943627" cy="823912"/>
          </a:xfrm>
        </p:spPr>
        <p:txBody>
          <a:bodyPr/>
          <a:lstStyle/>
          <a:p>
            <a:endParaRPr lang="en-US" dirty="0"/>
          </a:p>
        </p:txBody>
      </p:sp>
      <p:pic>
        <p:nvPicPr>
          <p:cNvPr id="13" name="Picture 12" descr="Chart, line chart&#10;&#10;Description automatically generated">
            <a:extLst>
              <a:ext uri="{FF2B5EF4-FFF2-40B4-BE49-F238E27FC236}">
                <a16:creationId xmlns:a16="http://schemas.microsoft.com/office/drawing/2014/main" id="{78758ABE-C0BB-0A49-888A-8411F7855EA5}"/>
              </a:ext>
            </a:extLst>
          </p:cNvPr>
          <p:cNvPicPr>
            <a:picLocks noChangeAspect="1"/>
          </p:cNvPicPr>
          <p:nvPr/>
        </p:nvPicPr>
        <p:blipFill>
          <a:blip r:embed="rId3"/>
          <a:stretch>
            <a:fillRect/>
          </a:stretch>
        </p:blipFill>
        <p:spPr>
          <a:xfrm>
            <a:off x="6056942" y="2389632"/>
            <a:ext cx="4684137" cy="3442841"/>
          </a:xfrm>
          <a:prstGeom prst="rect">
            <a:avLst/>
          </a:prstGeom>
          <a:noFill/>
        </p:spPr>
      </p:pic>
      <p:sp>
        <p:nvSpPr>
          <p:cNvPr id="7" name="Date Placeholder 6">
            <a:extLst>
              <a:ext uri="{FF2B5EF4-FFF2-40B4-BE49-F238E27FC236}">
                <a16:creationId xmlns:a16="http://schemas.microsoft.com/office/drawing/2014/main" id="{4E34ACB9-4A41-C644-969E-386833FEF2BB}"/>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8" name="Footer Placeholder 7">
            <a:extLst>
              <a:ext uri="{FF2B5EF4-FFF2-40B4-BE49-F238E27FC236}">
                <a16:creationId xmlns:a16="http://schemas.microsoft.com/office/drawing/2014/main" id="{651831DB-DF85-FE47-A280-C1F9EA9D348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Pitch Deck</a:t>
            </a:r>
          </a:p>
        </p:txBody>
      </p:sp>
      <p:sp>
        <p:nvSpPr>
          <p:cNvPr id="9" name="Slide Number Placeholder 8">
            <a:extLst>
              <a:ext uri="{FF2B5EF4-FFF2-40B4-BE49-F238E27FC236}">
                <a16:creationId xmlns:a16="http://schemas.microsoft.com/office/drawing/2014/main" id="{6D2BCF1D-6883-F24E-88EB-7BA0ADCC538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pic>
        <p:nvPicPr>
          <p:cNvPr id="17" name="Content Placeholder 16" descr="Table&#10;&#10;Description automatically generated">
            <a:extLst>
              <a:ext uri="{FF2B5EF4-FFF2-40B4-BE49-F238E27FC236}">
                <a16:creationId xmlns:a16="http://schemas.microsoft.com/office/drawing/2014/main" id="{1A43E9E1-126B-A544-B45C-F5D0F36850F6}"/>
              </a:ext>
            </a:extLst>
          </p:cNvPr>
          <p:cNvPicPr>
            <a:picLocks noGrp="1" noChangeAspect="1"/>
          </p:cNvPicPr>
          <p:nvPr>
            <p:ph sz="half" idx="2"/>
          </p:nvPr>
        </p:nvPicPr>
        <p:blipFill>
          <a:blip r:embed="rId4"/>
          <a:stretch>
            <a:fillRect/>
          </a:stretch>
        </p:blipFill>
        <p:spPr>
          <a:xfrm>
            <a:off x="1137968" y="1826029"/>
            <a:ext cx="3591464" cy="4880225"/>
          </a:xfrm>
        </p:spPr>
      </p:pic>
    </p:spTree>
    <p:extLst>
      <p:ext uri="{BB962C8B-B14F-4D97-AF65-F5344CB8AC3E}">
        <p14:creationId xmlns:p14="http://schemas.microsoft.com/office/powerpoint/2010/main" val="1751790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D61E-E022-2B45-AE23-2A0BBB49D52B}"/>
              </a:ext>
            </a:extLst>
          </p:cNvPr>
          <p:cNvSpPr>
            <a:spLocks noGrp="1"/>
          </p:cNvSpPr>
          <p:nvPr>
            <p:ph type="title"/>
          </p:nvPr>
        </p:nvSpPr>
        <p:spPr/>
        <p:txBody>
          <a:bodyPr/>
          <a:lstStyle/>
          <a:p>
            <a:r>
              <a:rPr lang="en-US" dirty="0"/>
              <a:t>Random Forest</a:t>
            </a:r>
          </a:p>
        </p:txBody>
      </p:sp>
      <p:sp>
        <p:nvSpPr>
          <p:cNvPr id="3" name="Text Placeholder 2">
            <a:extLst>
              <a:ext uri="{FF2B5EF4-FFF2-40B4-BE49-F238E27FC236}">
                <a16:creationId xmlns:a16="http://schemas.microsoft.com/office/drawing/2014/main" id="{55C848AB-07F9-E34C-BF7B-F060FE1ECCA3}"/>
              </a:ext>
            </a:extLst>
          </p:cNvPr>
          <p:cNvSpPr>
            <a:spLocks noGrp="1"/>
          </p:cNvSpPr>
          <p:nvPr>
            <p:ph type="body" idx="1"/>
          </p:nvPr>
        </p:nvSpPr>
        <p:spPr>
          <a:xfrm>
            <a:off x="2819678" y="2741615"/>
            <a:ext cx="3924300" cy="823912"/>
          </a:xfrm>
        </p:spPr>
        <p:txBody>
          <a:bodyPr/>
          <a:lstStyle/>
          <a:p>
            <a:endParaRPr lang="en-US"/>
          </a:p>
        </p:txBody>
      </p:sp>
      <p:pic>
        <p:nvPicPr>
          <p:cNvPr id="11" name="Content Placeholder 10" descr="Chart&#10;&#10;Description automatically generated">
            <a:extLst>
              <a:ext uri="{FF2B5EF4-FFF2-40B4-BE49-F238E27FC236}">
                <a16:creationId xmlns:a16="http://schemas.microsoft.com/office/drawing/2014/main" id="{3A2CBEC6-BDDA-3E4C-BB23-F6E3C420FFA7}"/>
              </a:ext>
            </a:extLst>
          </p:cNvPr>
          <p:cNvPicPr>
            <a:picLocks noGrp="1" noChangeAspect="1"/>
          </p:cNvPicPr>
          <p:nvPr>
            <p:ph sz="half" idx="2"/>
          </p:nvPr>
        </p:nvPicPr>
        <p:blipFill>
          <a:blip r:embed="rId3"/>
          <a:stretch>
            <a:fillRect/>
          </a:stretch>
        </p:blipFill>
        <p:spPr>
          <a:xfrm>
            <a:off x="838200" y="2368126"/>
            <a:ext cx="5257800" cy="3870672"/>
          </a:xfrm>
        </p:spPr>
      </p:pic>
      <p:sp>
        <p:nvSpPr>
          <p:cNvPr id="5" name="Text Placeholder 4">
            <a:extLst>
              <a:ext uri="{FF2B5EF4-FFF2-40B4-BE49-F238E27FC236}">
                <a16:creationId xmlns:a16="http://schemas.microsoft.com/office/drawing/2014/main" id="{008BE48B-193B-344D-8B15-A99FC8622D1A}"/>
              </a:ext>
            </a:extLst>
          </p:cNvPr>
          <p:cNvSpPr>
            <a:spLocks noGrp="1"/>
          </p:cNvSpPr>
          <p:nvPr>
            <p:ph type="body" sz="quarter" idx="3"/>
          </p:nvPr>
        </p:nvSpPr>
        <p:spPr/>
        <p:txBody>
          <a:bodyPr/>
          <a:lstStyle/>
          <a:p>
            <a:endParaRPr lang="en-US"/>
          </a:p>
        </p:txBody>
      </p:sp>
      <p:sp>
        <p:nvSpPr>
          <p:cNvPr id="7" name="Date Placeholder 6">
            <a:extLst>
              <a:ext uri="{FF2B5EF4-FFF2-40B4-BE49-F238E27FC236}">
                <a16:creationId xmlns:a16="http://schemas.microsoft.com/office/drawing/2014/main" id="{259BAEF7-B34F-4741-A6FE-060F1E84C6AA}"/>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73CB3CEE-8B4B-6E41-A5F2-17DA79468896}"/>
              </a:ext>
            </a:extLst>
          </p:cNvPr>
          <p:cNvSpPr>
            <a:spLocks noGrp="1"/>
          </p:cNvSpPr>
          <p:nvPr>
            <p:ph type="ftr" sz="quarter" idx="11"/>
          </p:nvPr>
        </p:nvSpPr>
        <p:spPr/>
        <p:txBody>
          <a:bodyPr/>
          <a:lstStyle/>
          <a:p>
            <a:r>
              <a:rPr lang="en-US"/>
              <a:t>Pitch Deck</a:t>
            </a:r>
            <a:endParaRPr lang="en-US" dirty="0"/>
          </a:p>
        </p:txBody>
      </p:sp>
      <p:sp>
        <p:nvSpPr>
          <p:cNvPr id="9" name="Slide Number Placeholder 8">
            <a:extLst>
              <a:ext uri="{FF2B5EF4-FFF2-40B4-BE49-F238E27FC236}">
                <a16:creationId xmlns:a16="http://schemas.microsoft.com/office/drawing/2014/main" id="{FEA27F8F-7EE1-D444-9E0D-1D8D045A2F0D}"/>
              </a:ext>
            </a:extLst>
          </p:cNvPr>
          <p:cNvSpPr>
            <a:spLocks noGrp="1"/>
          </p:cNvSpPr>
          <p:nvPr>
            <p:ph type="sldNum" sz="quarter" idx="12"/>
          </p:nvPr>
        </p:nvSpPr>
        <p:spPr/>
        <p:txBody>
          <a:bodyPr/>
          <a:lstStyle/>
          <a:p>
            <a:fld id="{B5CEABB6-07DC-46E8-9B57-56EC44A396E5}" type="slidenum">
              <a:rPr lang="en-US" smtClean="0"/>
              <a:t>8</a:t>
            </a:fld>
            <a:endParaRPr lang="en-US" dirty="0"/>
          </a:p>
        </p:txBody>
      </p:sp>
      <p:pic>
        <p:nvPicPr>
          <p:cNvPr id="18" name="Content Placeholder 17" descr="Text&#10;&#10;Description automatically generated with low confidence">
            <a:extLst>
              <a:ext uri="{FF2B5EF4-FFF2-40B4-BE49-F238E27FC236}">
                <a16:creationId xmlns:a16="http://schemas.microsoft.com/office/drawing/2014/main" id="{1A17350D-5F95-EA40-BBD4-061BDC3470A4}"/>
              </a:ext>
            </a:extLst>
          </p:cNvPr>
          <p:cNvPicPr>
            <a:picLocks noGrp="1" noChangeAspect="1"/>
          </p:cNvPicPr>
          <p:nvPr>
            <p:ph sz="quarter" idx="4"/>
          </p:nvPr>
        </p:nvPicPr>
        <p:blipFill>
          <a:blip r:embed="rId4"/>
          <a:stretch>
            <a:fillRect/>
          </a:stretch>
        </p:blipFill>
        <p:spPr>
          <a:xfrm>
            <a:off x="8153401" y="1596088"/>
            <a:ext cx="2031608" cy="4236387"/>
          </a:xfrm>
        </p:spPr>
      </p:pic>
    </p:spTree>
    <p:extLst>
      <p:ext uri="{BB962C8B-B14F-4D97-AF65-F5344CB8AC3E}">
        <p14:creationId xmlns:p14="http://schemas.microsoft.com/office/powerpoint/2010/main" val="2910218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D047D-D321-CC41-8AA4-6B6B7E79495F}"/>
              </a:ext>
            </a:extLst>
          </p:cNvPr>
          <p:cNvSpPr>
            <a:spLocks noGrp="1"/>
          </p:cNvSpPr>
          <p:nvPr>
            <p:ph type="title"/>
          </p:nvPr>
        </p:nvSpPr>
        <p:spPr/>
        <p:txBody>
          <a:bodyPr/>
          <a:lstStyle/>
          <a:p>
            <a:r>
              <a:rPr lang="en-US" dirty="0"/>
              <a:t>Results from Random Forest</a:t>
            </a:r>
          </a:p>
        </p:txBody>
      </p:sp>
      <p:sp>
        <p:nvSpPr>
          <p:cNvPr id="3" name="Text Placeholder 2">
            <a:extLst>
              <a:ext uri="{FF2B5EF4-FFF2-40B4-BE49-F238E27FC236}">
                <a16:creationId xmlns:a16="http://schemas.microsoft.com/office/drawing/2014/main" id="{F2EC3A02-E538-0C47-8D8C-088697A9BDFD}"/>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3EF58D0A-7C8C-3A49-9ABC-150E2F4A8517}"/>
              </a:ext>
            </a:extLst>
          </p:cNvPr>
          <p:cNvSpPr>
            <a:spLocks noGrp="1"/>
          </p:cNvSpPr>
          <p:nvPr>
            <p:ph type="body" sz="quarter" idx="3"/>
          </p:nvPr>
        </p:nvSpPr>
        <p:spPr/>
        <p:txBody>
          <a:bodyPr/>
          <a:lstStyle/>
          <a:p>
            <a:endParaRPr lang="en-US"/>
          </a:p>
        </p:txBody>
      </p:sp>
      <p:pic>
        <p:nvPicPr>
          <p:cNvPr id="13" name="Content Placeholder 12" descr="Chart, line chart&#10;&#10;Description automatically generated">
            <a:extLst>
              <a:ext uri="{FF2B5EF4-FFF2-40B4-BE49-F238E27FC236}">
                <a16:creationId xmlns:a16="http://schemas.microsoft.com/office/drawing/2014/main" id="{7CFFBB0D-5971-B94F-AC60-4613689BB783}"/>
              </a:ext>
            </a:extLst>
          </p:cNvPr>
          <p:cNvPicPr>
            <a:picLocks noGrp="1" noChangeAspect="1"/>
          </p:cNvPicPr>
          <p:nvPr>
            <p:ph sz="quarter" idx="4"/>
          </p:nvPr>
        </p:nvPicPr>
        <p:blipFill>
          <a:blip r:embed="rId3"/>
          <a:stretch>
            <a:fillRect/>
          </a:stretch>
        </p:blipFill>
        <p:spPr>
          <a:xfrm>
            <a:off x="6202346" y="2599505"/>
            <a:ext cx="5478276" cy="4037083"/>
          </a:xfrm>
        </p:spPr>
      </p:pic>
      <p:sp>
        <p:nvSpPr>
          <p:cNvPr id="7" name="Date Placeholder 6">
            <a:extLst>
              <a:ext uri="{FF2B5EF4-FFF2-40B4-BE49-F238E27FC236}">
                <a16:creationId xmlns:a16="http://schemas.microsoft.com/office/drawing/2014/main" id="{86E01AD1-E272-7A4F-935A-7AB42C5EE5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DAA7792-B758-704B-8264-2AB099BAEBD5}"/>
              </a:ext>
            </a:extLst>
          </p:cNvPr>
          <p:cNvSpPr>
            <a:spLocks noGrp="1"/>
          </p:cNvSpPr>
          <p:nvPr>
            <p:ph type="ftr" sz="quarter" idx="11"/>
          </p:nvPr>
        </p:nvSpPr>
        <p:spPr/>
        <p:txBody>
          <a:bodyPr/>
          <a:lstStyle/>
          <a:p>
            <a:r>
              <a:rPr lang="en-US"/>
              <a:t>Pitch Deck</a:t>
            </a:r>
            <a:endParaRPr lang="en-US" dirty="0"/>
          </a:p>
        </p:txBody>
      </p:sp>
      <p:sp>
        <p:nvSpPr>
          <p:cNvPr id="9" name="Slide Number Placeholder 8">
            <a:extLst>
              <a:ext uri="{FF2B5EF4-FFF2-40B4-BE49-F238E27FC236}">
                <a16:creationId xmlns:a16="http://schemas.microsoft.com/office/drawing/2014/main" id="{4B2A8CA3-AE53-0846-86AA-F581B518C4D6}"/>
              </a:ext>
            </a:extLst>
          </p:cNvPr>
          <p:cNvSpPr>
            <a:spLocks noGrp="1"/>
          </p:cNvSpPr>
          <p:nvPr>
            <p:ph type="sldNum" sz="quarter" idx="12"/>
          </p:nvPr>
        </p:nvSpPr>
        <p:spPr/>
        <p:txBody>
          <a:bodyPr/>
          <a:lstStyle/>
          <a:p>
            <a:fld id="{B5CEABB6-07DC-46E8-9B57-56EC44A396E5}" type="slidenum">
              <a:rPr lang="en-US" smtClean="0"/>
              <a:t>9</a:t>
            </a:fld>
            <a:endParaRPr lang="en-US" dirty="0"/>
          </a:p>
        </p:txBody>
      </p:sp>
      <p:pic>
        <p:nvPicPr>
          <p:cNvPr id="17" name="Content Placeholder 16" descr="Table&#10;&#10;Description automatically generated with low confidence">
            <a:extLst>
              <a:ext uri="{FF2B5EF4-FFF2-40B4-BE49-F238E27FC236}">
                <a16:creationId xmlns:a16="http://schemas.microsoft.com/office/drawing/2014/main" id="{B18A9C74-DF5D-B248-A850-2DAC55B8472E}"/>
              </a:ext>
            </a:extLst>
          </p:cNvPr>
          <p:cNvPicPr>
            <a:picLocks noGrp="1" noChangeAspect="1"/>
          </p:cNvPicPr>
          <p:nvPr>
            <p:ph sz="half" idx="2"/>
          </p:nvPr>
        </p:nvPicPr>
        <p:blipFill>
          <a:blip r:embed="rId4"/>
          <a:stretch>
            <a:fillRect/>
          </a:stretch>
        </p:blipFill>
        <p:spPr>
          <a:xfrm>
            <a:off x="850216" y="1937087"/>
            <a:ext cx="3709768" cy="4784388"/>
          </a:xfrm>
        </p:spPr>
      </p:pic>
    </p:spTree>
    <p:extLst>
      <p:ext uri="{BB962C8B-B14F-4D97-AF65-F5344CB8AC3E}">
        <p14:creationId xmlns:p14="http://schemas.microsoft.com/office/powerpoint/2010/main" val="956525607"/>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2.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Monoline</Template>
  <TotalTime>509</TotalTime>
  <Words>1854</Words>
  <Application>Microsoft Macintosh PowerPoint</Application>
  <PresentationFormat>Widescreen</PresentationFormat>
  <Paragraphs>196</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Tenorite</vt:lpstr>
      <vt:lpstr>Monoline</vt:lpstr>
      <vt:lpstr>Analysis of customer churn data</vt:lpstr>
      <vt:lpstr>Introduction</vt:lpstr>
      <vt:lpstr>Data description</vt:lpstr>
      <vt:lpstr>Data exploration</vt:lpstr>
      <vt:lpstr>Data Exploration Cont.</vt:lpstr>
      <vt:lpstr>Logistic Regression</vt:lpstr>
      <vt:lpstr>Results from Logistic regression</vt:lpstr>
      <vt:lpstr>Random Forest</vt:lpstr>
      <vt:lpstr>Results from Random Forest</vt:lpstr>
      <vt:lpstr>Neural Network</vt:lpstr>
      <vt:lpstr>Results from Neural Network</vt:lpstr>
      <vt:lpstr>Comparison b/w models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Analysis of customer churn data</dc:title>
  <dc:creator>Pranav Vinod</dc:creator>
  <cp:lastModifiedBy>Pranav Vinod</cp:lastModifiedBy>
  <cp:revision>52</cp:revision>
  <dcterms:created xsi:type="dcterms:W3CDTF">2022-05-05T10:59:34Z</dcterms:created>
  <dcterms:modified xsi:type="dcterms:W3CDTF">2022-05-05T21:19:09Z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